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9" r:id="rId3"/>
    <p:sldId id="260" r:id="rId4"/>
    <p:sldId id="261" r:id="rId5"/>
    <p:sldId id="262" r:id="rId6"/>
    <p:sldId id="263" r:id="rId7"/>
    <p:sldId id="265" r:id="rId8"/>
    <p:sldId id="264" r:id="rId9"/>
    <p:sldId id="266" r:id="rId10"/>
    <p:sldId id="267" r:id="rId11"/>
    <p:sldId id="268" r:id="rId12"/>
    <p:sldId id="269" r:id="rId13"/>
    <p:sldId id="294" r:id="rId14"/>
    <p:sldId id="270" r:id="rId15"/>
    <p:sldId id="295" r:id="rId16"/>
    <p:sldId id="271" r:id="rId17"/>
    <p:sldId id="272" r:id="rId18"/>
    <p:sldId id="273" r:id="rId19"/>
    <p:sldId id="274" r:id="rId20"/>
    <p:sldId id="277" r:id="rId21"/>
    <p:sldId id="278" r:id="rId22"/>
    <p:sldId id="279" r:id="rId23"/>
    <p:sldId id="275" r:id="rId24"/>
    <p:sldId id="280" r:id="rId25"/>
    <p:sldId id="281" r:id="rId26"/>
    <p:sldId id="282" r:id="rId27"/>
    <p:sldId id="284" r:id="rId28"/>
    <p:sldId id="283" r:id="rId29"/>
    <p:sldId id="285" r:id="rId30"/>
    <p:sldId id="286" r:id="rId31"/>
    <p:sldId id="287" r:id="rId32"/>
    <p:sldId id="288" r:id="rId33"/>
    <p:sldId id="289" r:id="rId34"/>
    <p:sldId id="290" r:id="rId35"/>
    <p:sldId id="291" r:id="rId36"/>
    <p:sldId id="292" r:id="rId37"/>
    <p:sldId id="293" r:id="rId3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49" d="100"/>
          <a:sy n="49" d="100"/>
        </p:scale>
        <p:origin x="-102" y="-9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C7C236C-8467-42CD-AF97-0927C6FEF767}" type="datetimeFigureOut">
              <a:rPr lang="en-US" smtClean="0"/>
              <a:pPr/>
              <a:t>4/19/2011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2B90589-E669-4A02-93C2-63F94CD61EF9}"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C7C236C-8467-42CD-AF97-0927C6FEF767}" type="datetimeFigureOut">
              <a:rPr lang="en-US" smtClean="0"/>
              <a:pPr/>
              <a:t>4/19/2011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2B90589-E669-4A02-93C2-63F94CD61EF9}"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C7C236C-8467-42CD-AF97-0927C6FEF767}" type="datetimeFigureOut">
              <a:rPr lang="en-US" smtClean="0"/>
              <a:pPr/>
              <a:t>4/19/2011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2B90589-E669-4A02-93C2-63F94CD61EF9}"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C7C236C-8467-42CD-AF97-0927C6FEF767}" type="datetimeFigureOut">
              <a:rPr lang="en-US" smtClean="0"/>
              <a:pPr/>
              <a:t>4/19/2011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2B90589-E669-4A02-93C2-63F94CD61EF9}"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C7C236C-8467-42CD-AF97-0927C6FEF767}" type="datetimeFigureOut">
              <a:rPr lang="en-US" smtClean="0"/>
              <a:pPr/>
              <a:t>4/19/2011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2B90589-E669-4A02-93C2-63F94CD61EF9}"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C7C236C-8467-42CD-AF97-0927C6FEF767}" type="datetimeFigureOut">
              <a:rPr lang="en-US" smtClean="0"/>
              <a:pPr/>
              <a:t>4/19/2011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2B90589-E669-4A02-93C2-63F94CD61EF9}"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C7C236C-8467-42CD-AF97-0927C6FEF767}" type="datetimeFigureOut">
              <a:rPr lang="en-US" smtClean="0"/>
              <a:pPr/>
              <a:t>4/19/2011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2B90589-E669-4A02-93C2-63F94CD61EF9}"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C7C236C-8467-42CD-AF97-0927C6FEF767}" type="datetimeFigureOut">
              <a:rPr lang="en-US" smtClean="0"/>
              <a:pPr/>
              <a:t>4/19/2011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2B90589-E669-4A02-93C2-63F94CD61EF9}"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C7C236C-8467-42CD-AF97-0927C6FEF767}" type="datetimeFigureOut">
              <a:rPr lang="en-US" smtClean="0"/>
              <a:pPr/>
              <a:t>4/19/2011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2B90589-E669-4A02-93C2-63F94CD61EF9}"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C7C236C-8467-42CD-AF97-0927C6FEF767}" type="datetimeFigureOut">
              <a:rPr lang="en-US" smtClean="0"/>
              <a:pPr/>
              <a:t>4/19/2011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2B90589-E669-4A02-93C2-63F94CD61EF9}"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C7C236C-8467-42CD-AF97-0927C6FEF767}" type="datetimeFigureOut">
              <a:rPr lang="en-US" smtClean="0"/>
              <a:pPr/>
              <a:t>4/19/2011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2B90589-E669-4A02-93C2-63F94CD61EF9}"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C7C236C-8467-42CD-AF97-0927C6FEF767}" type="datetimeFigureOut">
              <a:rPr lang="en-US" smtClean="0"/>
              <a:pPr/>
              <a:t>4/19/2011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2B90589-E669-4A02-93C2-63F94CD61EF9}"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alphaModFix amt="84000"/>
            <a:lum/>
          </a:blip>
          <a:srcRect/>
          <a:stretch>
            <a:fillRect t="-2000" b="-2000"/>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304800" y="2590800"/>
            <a:ext cx="8534400" cy="1470025"/>
          </a:xfrm>
        </p:spPr>
        <p:txBody>
          <a:bodyPr>
            <a:noAutofit/>
            <a:scene3d>
              <a:camera prst="orthographicFront"/>
              <a:lightRig rig="threePt" dir="t"/>
            </a:scene3d>
            <a:sp3d extrusionH="57150">
              <a:bevelT w="38100" h="38100" prst="relaxedInset"/>
            </a:sp3d>
          </a:bodyPr>
          <a:lstStyle/>
          <a:p>
            <a:r>
              <a:rPr lang="en-US" sz="8800" b="1" dirty="0" smtClean="0">
                <a:solidFill>
                  <a:schemeClr val="bg1"/>
                </a:solidFill>
                <a:effectLst>
                  <a:glow rad="101600">
                    <a:schemeClr val="accent4">
                      <a:satMod val="175000"/>
                      <a:alpha val="40000"/>
                    </a:schemeClr>
                  </a:glow>
                  <a:reflection blurRad="6350" stA="60000" endA="900" endPos="58000" dir="5400000" sy="-100000" algn="bl" rotWithShape="0"/>
                </a:effectLst>
                <a:latin typeface="Lucida Calligraphy" pitchFamily="66" charset="0"/>
              </a:rPr>
              <a:t>Ambassadors of Grace</a:t>
            </a:r>
            <a:endParaRPr lang="en-US" sz="8800" b="1" dirty="0">
              <a:solidFill>
                <a:schemeClr val="bg1"/>
              </a:solidFill>
              <a:effectLst>
                <a:glow rad="101600">
                  <a:schemeClr val="accent4">
                    <a:satMod val="175000"/>
                    <a:alpha val="40000"/>
                  </a:schemeClr>
                </a:glow>
                <a:reflection blurRad="6350" stA="60000" endA="900" endPos="58000" dir="5400000" sy="-100000" algn="bl" rotWithShape="0"/>
              </a:effectLst>
              <a:latin typeface="Lucida Calligraphy" pitchFamily="66"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tx2">
            <a:lumMod val="60000"/>
            <a:lumOff val="40000"/>
            <a:alpha val="89000"/>
          </a:schemeClr>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7315200" cy="1143000"/>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0800000" scaled="1"/>
            <a:tileRect/>
          </a:gradFill>
          <a:ln>
            <a:solidFill>
              <a:schemeClr val="tx2">
                <a:lumMod val="60000"/>
                <a:lumOff val="40000"/>
              </a:schemeClr>
            </a:solidFill>
          </a:ln>
        </p:spPr>
        <p:txBody>
          <a:bodyPr>
            <a:noAutofit/>
            <a:scene3d>
              <a:camera prst="orthographicFront"/>
              <a:lightRig rig="threePt" dir="t"/>
            </a:scene3d>
            <a:sp3d extrusionH="57150">
              <a:bevelT w="38100" h="38100" prst="relaxedInset"/>
            </a:sp3d>
          </a:bodyPr>
          <a:lstStyle/>
          <a:p>
            <a:r>
              <a:rPr lang="en-US" b="1" dirty="0" smtClean="0">
                <a:solidFill>
                  <a:schemeClr val="tx2">
                    <a:lumMod val="60000"/>
                    <a:lumOff val="40000"/>
                  </a:schemeClr>
                </a:solidFill>
                <a:effectLst/>
                <a:latin typeface="Lucida Calligraphy" pitchFamily="66" charset="0"/>
              </a:rPr>
              <a:t>Ambassadors of Grace</a:t>
            </a:r>
            <a:endParaRPr lang="en-US" b="1" dirty="0">
              <a:solidFill>
                <a:schemeClr val="tx2">
                  <a:lumMod val="60000"/>
                  <a:lumOff val="40000"/>
                </a:schemeClr>
              </a:solidFill>
              <a:effectLst/>
              <a:latin typeface="Lucida Calligraphy" pitchFamily="66" charset="0"/>
            </a:endParaRPr>
          </a:p>
        </p:txBody>
      </p:sp>
      <p:pic>
        <p:nvPicPr>
          <p:cNvPr id="4" name="Picture 3" descr="grace 4.jpeg"/>
          <p:cNvPicPr>
            <a:picLocks noChangeAspect="1"/>
          </p:cNvPicPr>
          <p:nvPr/>
        </p:nvPicPr>
        <p:blipFill>
          <a:blip r:embed="rId2" cstate="print">
            <a:lum bright="28000" contrast="-6000"/>
          </a:blip>
          <a:stretch>
            <a:fillRect/>
          </a:stretch>
        </p:blipFill>
        <p:spPr>
          <a:xfrm>
            <a:off x="7315200" y="0"/>
            <a:ext cx="1828800" cy="1143000"/>
          </a:xfrm>
          <a:prstGeom prst="rect">
            <a:avLst/>
          </a:prstGeom>
        </p:spPr>
      </p:pic>
      <p:sp>
        <p:nvSpPr>
          <p:cNvPr id="5" name="Rectangle 4"/>
          <p:cNvSpPr/>
          <p:nvPr/>
        </p:nvSpPr>
        <p:spPr>
          <a:xfrm>
            <a:off x="304800" y="1295400"/>
            <a:ext cx="8686800" cy="4801314"/>
          </a:xfrm>
          <a:prstGeom prst="rect">
            <a:avLst/>
          </a:prstGeom>
        </p:spPr>
        <p:txBody>
          <a:bodyPr wrap="square">
            <a:spAutoFit/>
          </a:bodyPr>
          <a:lstStyle/>
          <a:p>
            <a:pPr algn="ctr"/>
            <a:r>
              <a:rPr lang="en-US" sz="3600" b="1" i="1" dirty="0">
                <a:solidFill>
                  <a:srgbClr val="FFFF00"/>
                </a:solidFill>
              </a:rPr>
              <a:t>Seven </a:t>
            </a:r>
            <a:r>
              <a:rPr lang="en-US" sz="3600" b="1" i="1" dirty="0" smtClean="0">
                <a:solidFill>
                  <a:srgbClr val="FFFF00"/>
                </a:solidFill>
              </a:rPr>
              <a:t>Ways to Extend Grace </a:t>
            </a:r>
            <a:r>
              <a:rPr lang="en-US" sz="3600" b="1" i="1" dirty="0">
                <a:solidFill>
                  <a:srgbClr val="FFFF00"/>
                </a:solidFill>
              </a:rPr>
              <a:t>to </a:t>
            </a:r>
            <a:r>
              <a:rPr lang="en-US" sz="3600" b="1" i="1" dirty="0" smtClean="0">
                <a:solidFill>
                  <a:srgbClr val="FFFF00"/>
                </a:solidFill>
              </a:rPr>
              <a:t>Others</a:t>
            </a:r>
            <a:endParaRPr lang="en-US" sz="3600" i="1" dirty="0">
              <a:solidFill>
                <a:srgbClr val="FFFF00"/>
              </a:solidFill>
            </a:endParaRPr>
          </a:p>
          <a:p>
            <a:r>
              <a:rPr lang="en-US" dirty="0"/>
              <a:t> </a:t>
            </a:r>
            <a:endParaRPr lang="en-US" dirty="0" smtClean="0"/>
          </a:p>
          <a:p>
            <a:pPr marL="742950" lvl="0" indent="-742950">
              <a:buAutoNum type="arabicPeriod" startAt="2"/>
            </a:pPr>
            <a:r>
              <a:rPr lang="en-US" sz="4400" b="1" dirty="0" smtClean="0">
                <a:solidFill>
                  <a:schemeClr val="bg1"/>
                </a:solidFill>
              </a:rPr>
              <a:t>Extending </a:t>
            </a:r>
            <a:r>
              <a:rPr lang="en-US" sz="4400" b="1" dirty="0">
                <a:solidFill>
                  <a:schemeClr val="bg1"/>
                </a:solidFill>
              </a:rPr>
              <a:t>grace means loving the sinner </a:t>
            </a:r>
            <a:r>
              <a:rPr lang="en-US" sz="4400" b="1" dirty="0" smtClean="0">
                <a:solidFill>
                  <a:schemeClr val="bg1"/>
                </a:solidFill>
              </a:rPr>
              <a:t>  </a:t>
            </a:r>
            <a:endParaRPr lang="en-US" sz="4400" dirty="0">
              <a:solidFill>
                <a:schemeClr val="bg1"/>
              </a:solidFill>
            </a:endParaRPr>
          </a:p>
          <a:p>
            <a:pPr marL="742950" indent="-742950"/>
            <a:endParaRPr lang="en-US" sz="2000" dirty="0" smtClean="0">
              <a:solidFill>
                <a:schemeClr val="bg1"/>
              </a:solidFill>
            </a:endParaRPr>
          </a:p>
          <a:p>
            <a:pPr marL="742950" indent="-742950"/>
            <a:r>
              <a:rPr lang="en-US" sz="3600" dirty="0" smtClean="0">
                <a:solidFill>
                  <a:schemeClr val="bg1"/>
                </a:solidFill>
              </a:rPr>
              <a:t>Romans 5:8</a:t>
            </a:r>
            <a:endParaRPr lang="en-US" sz="3600" dirty="0">
              <a:solidFill>
                <a:schemeClr val="bg1"/>
              </a:solidFill>
            </a:endParaRPr>
          </a:p>
          <a:p>
            <a:r>
              <a:rPr lang="en-US" sz="3600" i="1" dirty="0">
                <a:solidFill>
                  <a:schemeClr val="bg1"/>
                </a:solidFill>
              </a:rPr>
              <a:t>But God demonstrates His own love toward us, in that while we were still sinners, Christ died for us.</a:t>
            </a:r>
            <a:r>
              <a:rPr lang="en-US" sz="3600" dirty="0">
                <a:solidFill>
                  <a:schemeClr val="bg1"/>
                </a:solidFill>
              </a:rPr>
              <a:t>  </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tx2">
            <a:lumMod val="60000"/>
            <a:lumOff val="40000"/>
            <a:alpha val="89000"/>
          </a:schemeClr>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7315200" cy="1143000"/>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0800000" scaled="1"/>
            <a:tileRect/>
          </a:gradFill>
          <a:ln>
            <a:solidFill>
              <a:schemeClr val="tx2">
                <a:lumMod val="60000"/>
                <a:lumOff val="40000"/>
              </a:schemeClr>
            </a:solidFill>
          </a:ln>
        </p:spPr>
        <p:txBody>
          <a:bodyPr>
            <a:noAutofit/>
            <a:scene3d>
              <a:camera prst="orthographicFront"/>
              <a:lightRig rig="threePt" dir="t"/>
            </a:scene3d>
            <a:sp3d extrusionH="57150">
              <a:bevelT w="38100" h="38100" prst="relaxedInset"/>
            </a:sp3d>
          </a:bodyPr>
          <a:lstStyle/>
          <a:p>
            <a:r>
              <a:rPr lang="en-US" b="1" dirty="0" smtClean="0">
                <a:solidFill>
                  <a:schemeClr val="tx2">
                    <a:lumMod val="60000"/>
                    <a:lumOff val="40000"/>
                  </a:schemeClr>
                </a:solidFill>
                <a:effectLst/>
                <a:latin typeface="Lucida Calligraphy" pitchFamily="66" charset="0"/>
              </a:rPr>
              <a:t>Ambassadors of Grace</a:t>
            </a:r>
            <a:endParaRPr lang="en-US" b="1" dirty="0">
              <a:solidFill>
                <a:schemeClr val="tx2">
                  <a:lumMod val="60000"/>
                  <a:lumOff val="40000"/>
                </a:schemeClr>
              </a:solidFill>
              <a:effectLst/>
              <a:latin typeface="Lucida Calligraphy" pitchFamily="66" charset="0"/>
            </a:endParaRPr>
          </a:p>
        </p:txBody>
      </p:sp>
      <p:pic>
        <p:nvPicPr>
          <p:cNvPr id="4" name="Picture 3" descr="grace 4.jpeg"/>
          <p:cNvPicPr>
            <a:picLocks noChangeAspect="1"/>
          </p:cNvPicPr>
          <p:nvPr/>
        </p:nvPicPr>
        <p:blipFill>
          <a:blip r:embed="rId2" cstate="print">
            <a:lum bright="28000" contrast="-6000"/>
          </a:blip>
          <a:stretch>
            <a:fillRect/>
          </a:stretch>
        </p:blipFill>
        <p:spPr>
          <a:xfrm>
            <a:off x="7315200" y="0"/>
            <a:ext cx="1828800" cy="1143000"/>
          </a:xfrm>
          <a:prstGeom prst="rect">
            <a:avLst/>
          </a:prstGeom>
        </p:spPr>
      </p:pic>
      <p:sp>
        <p:nvSpPr>
          <p:cNvPr id="5" name="Rectangle 4"/>
          <p:cNvSpPr/>
          <p:nvPr/>
        </p:nvSpPr>
        <p:spPr>
          <a:xfrm>
            <a:off x="304800" y="1295400"/>
            <a:ext cx="8839200" cy="5078313"/>
          </a:xfrm>
          <a:prstGeom prst="rect">
            <a:avLst/>
          </a:prstGeom>
        </p:spPr>
        <p:txBody>
          <a:bodyPr wrap="square">
            <a:spAutoFit/>
          </a:bodyPr>
          <a:lstStyle/>
          <a:p>
            <a:pPr algn="ctr"/>
            <a:r>
              <a:rPr lang="en-US" sz="3600" b="1" i="1" dirty="0">
                <a:solidFill>
                  <a:srgbClr val="FFFF00"/>
                </a:solidFill>
              </a:rPr>
              <a:t>Seven </a:t>
            </a:r>
            <a:r>
              <a:rPr lang="en-US" sz="3600" b="1" i="1" dirty="0" smtClean="0">
                <a:solidFill>
                  <a:srgbClr val="FFFF00"/>
                </a:solidFill>
              </a:rPr>
              <a:t>Ways to Extend Grace </a:t>
            </a:r>
            <a:r>
              <a:rPr lang="en-US" sz="3600" b="1" i="1" dirty="0">
                <a:solidFill>
                  <a:srgbClr val="FFFF00"/>
                </a:solidFill>
              </a:rPr>
              <a:t>to </a:t>
            </a:r>
            <a:r>
              <a:rPr lang="en-US" sz="3600" b="1" i="1" dirty="0" smtClean="0">
                <a:solidFill>
                  <a:srgbClr val="FFFF00"/>
                </a:solidFill>
              </a:rPr>
              <a:t>Others</a:t>
            </a:r>
            <a:endParaRPr lang="en-US" sz="3600" i="1" dirty="0">
              <a:solidFill>
                <a:srgbClr val="FFFF00"/>
              </a:solidFill>
            </a:endParaRPr>
          </a:p>
          <a:p>
            <a:r>
              <a:rPr lang="en-US" dirty="0"/>
              <a:t> </a:t>
            </a:r>
            <a:endParaRPr lang="en-US" dirty="0" smtClean="0"/>
          </a:p>
          <a:p>
            <a:endParaRPr lang="en-US" dirty="0"/>
          </a:p>
          <a:p>
            <a:pPr marL="742950" indent="-742950"/>
            <a:r>
              <a:rPr lang="en-US" sz="4400" b="1" dirty="0" smtClean="0">
                <a:solidFill>
                  <a:schemeClr val="bg1"/>
                </a:solidFill>
              </a:rPr>
              <a:t>….and those </a:t>
            </a:r>
            <a:r>
              <a:rPr lang="en-US" sz="4400" b="1" dirty="0">
                <a:solidFill>
                  <a:schemeClr val="bg1"/>
                </a:solidFill>
              </a:rPr>
              <a:t>you deem </a:t>
            </a:r>
            <a:r>
              <a:rPr lang="en-US" sz="4400" b="1" dirty="0" smtClean="0">
                <a:solidFill>
                  <a:schemeClr val="bg1"/>
                </a:solidFill>
              </a:rPr>
              <a:t> undeserving of your </a:t>
            </a:r>
            <a:r>
              <a:rPr lang="en-US" sz="4400" b="1" dirty="0">
                <a:solidFill>
                  <a:schemeClr val="bg1"/>
                </a:solidFill>
              </a:rPr>
              <a:t>love </a:t>
            </a:r>
            <a:endParaRPr lang="en-US" sz="4400" dirty="0">
              <a:solidFill>
                <a:schemeClr val="bg1"/>
              </a:solidFill>
            </a:endParaRPr>
          </a:p>
          <a:p>
            <a:endParaRPr lang="en-US" sz="2000" dirty="0" smtClean="0"/>
          </a:p>
          <a:p>
            <a:r>
              <a:rPr lang="en-US" sz="3600" dirty="0" smtClean="0">
                <a:solidFill>
                  <a:schemeClr val="bg1"/>
                </a:solidFill>
              </a:rPr>
              <a:t>Genesis 32:10a</a:t>
            </a:r>
          </a:p>
          <a:p>
            <a:r>
              <a:rPr lang="en-US" sz="3600" i="1" dirty="0" smtClean="0">
                <a:solidFill>
                  <a:schemeClr val="bg1"/>
                </a:solidFill>
              </a:rPr>
              <a:t>I </a:t>
            </a:r>
            <a:r>
              <a:rPr lang="en-US" sz="3600" i="1" dirty="0">
                <a:solidFill>
                  <a:schemeClr val="bg1"/>
                </a:solidFill>
              </a:rPr>
              <a:t>am not worthy of the least of all the mercies and of all the truth which You have shown Your servant</a:t>
            </a:r>
            <a:r>
              <a:rPr lang="en-US" sz="3600" i="1" dirty="0" smtClean="0">
                <a:solidFill>
                  <a:schemeClr val="bg1"/>
                </a:solidFill>
              </a:rPr>
              <a:t>…</a:t>
            </a:r>
            <a:endParaRPr lang="en-US" sz="3600" dirty="0">
              <a:solidFill>
                <a:schemeClr val="bg1"/>
              </a:solidFill>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tx2">
            <a:lumMod val="60000"/>
            <a:lumOff val="40000"/>
            <a:alpha val="89000"/>
          </a:schemeClr>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7315200" cy="1143000"/>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0800000" scaled="1"/>
            <a:tileRect/>
          </a:gradFill>
          <a:ln>
            <a:solidFill>
              <a:schemeClr val="tx2">
                <a:lumMod val="60000"/>
                <a:lumOff val="40000"/>
              </a:schemeClr>
            </a:solidFill>
          </a:ln>
        </p:spPr>
        <p:txBody>
          <a:bodyPr>
            <a:noAutofit/>
            <a:scene3d>
              <a:camera prst="orthographicFront"/>
              <a:lightRig rig="threePt" dir="t"/>
            </a:scene3d>
            <a:sp3d extrusionH="57150">
              <a:bevelT w="38100" h="38100" prst="relaxedInset"/>
            </a:sp3d>
          </a:bodyPr>
          <a:lstStyle/>
          <a:p>
            <a:r>
              <a:rPr lang="en-US" b="1" dirty="0" smtClean="0">
                <a:solidFill>
                  <a:schemeClr val="tx2">
                    <a:lumMod val="60000"/>
                    <a:lumOff val="40000"/>
                  </a:schemeClr>
                </a:solidFill>
                <a:effectLst/>
                <a:latin typeface="Lucida Calligraphy" pitchFamily="66" charset="0"/>
              </a:rPr>
              <a:t>Ambassadors of Grace</a:t>
            </a:r>
            <a:endParaRPr lang="en-US" b="1" dirty="0">
              <a:solidFill>
                <a:schemeClr val="tx2">
                  <a:lumMod val="60000"/>
                  <a:lumOff val="40000"/>
                </a:schemeClr>
              </a:solidFill>
              <a:effectLst/>
              <a:latin typeface="Lucida Calligraphy" pitchFamily="66" charset="0"/>
            </a:endParaRPr>
          </a:p>
        </p:txBody>
      </p:sp>
      <p:pic>
        <p:nvPicPr>
          <p:cNvPr id="4" name="Picture 3" descr="grace 4.jpeg"/>
          <p:cNvPicPr>
            <a:picLocks noChangeAspect="1"/>
          </p:cNvPicPr>
          <p:nvPr/>
        </p:nvPicPr>
        <p:blipFill>
          <a:blip r:embed="rId2" cstate="print">
            <a:lum bright="28000" contrast="-6000"/>
          </a:blip>
          <a:stretch>
            <a:fillRect/>
          </a:stretch>
        </p:blipFill>
        <p:spPr>
          <a:xfrm>
            <a:off x="7315200" y="0"/>
            <a:ext cx="1828800" cy="1143000"/>
          </a:xfrm>
          <a:prstGeom prst="rect">
            <a:avLst/>
          </a:prstGeom>
        </p:spPr>
      </p:pic>
      <p:sp>
        <p:nvSpPr>
          <p:cNvPr id="5" name="Rectangle 4"/>
          <p:cNvSpPr/>
          <p:nvPr/>
        </p:nvSpPr>
        <p:spPr>
          <a:xfrm>
            <a:off x="304800" y="1295400"/>
            <a:ext cx="8839200" cy="4339650"/>
          </a:xfrm>
          <a:prstGeom prst="rect">
            <a:avLst/>
          </a:prstGeom>
        </p:spPr>
        <p:txBody>
          <a:bodyPr wrap="square">
            <a:spAutoFit/>
          </a:bodyPr>
          <a:lstStyle/>
          <a:p>
            <a:pPr algn="ctr"/>
            <a:r>
              <a:rPr lang="en-US" sz="3600" b="1" i="1" dirty="0">
                <a:solidFill>
                  <a:srgbClr val="FFFF00"/>
                </a:solidFill>
              </a:rPr>
              <a:t>Seven </a:t>
            </a:r>
            <a:r>
              <a:rPr lang="en-US" sz="3600" b="1" i="1" dirty="0" smtClean="0">
                <a:solidFill>
                  <a:srgbClr val="FFFF00"/>
                </a:solidFill>
              </a:rPr>
              <a:t>Ways to Extend Grace </a:t>
            </a:r>
            <a:r>
              <a:rPr lang="en-US" sz="3600" b="1" i="1" dirty="0">
                <a:solidFill>
                  <a:srgbClr val="FFFF00"/>
                </a:solidFill>
              </a:rPr>
              <a:t>to </a:t>
            </a:r>
            <a:r>
              <a:rPr lang="en-US" sz="3600" b="1" i="1" dirty="0" smtClean="0">
                <a:solidFill>
                  <a:srgbClr val="FFFF00"/>
                </a:solidFill>
              </a:rPr>
              <a:t>Others</a:t>
            </a:r>
            <a:endParaRPr lang="en-US" sz="3600" i="1" dirty="0">
              <a:solidFill>
                <a:srgbClr val="FFFF00"/>
              </a:solidFill>
            </a:endParaRPr>
          </a:p>
          <a:p>
            <a:r>
              <a:rPr lang="en-US" dirty="0"/>
              <a:t> </a:t>
            </a:r>
            <a:endParaRPr lang="en-US" dirty="0" smtClean="0"/>
          </a:p>
          <a:p>
            <a:endParaRPr lang="en-US" dirty="0"/>
          </a:p>
          <a:p>
            <a:endParaRPr lang="en-US" dirty="0" smtClean="0"/>
          </a:p>
          <a:p>
            <a:pPr marL="742950" lvl="0" indent="-742950"/>
            <a:r>
              <a:rPr lang="en-US" sz="4400" b="1" dirty="0" smtClean="0">
                <a:solidFill>
                  <a:schemeClr val="bg1"/>
                </a:solidFill>
              </a:rPr>
              <a:t>3.  Extending grace means forgiving, loving and praying for those who mistreat you </a:t>
            </a:r>
            <a:endParaRPr lang="en-US" sz="4400" dirty="0" smtClean="0">
              <a:solidFill>
                <a:schemeClr val="bg1"/>
              </a:solidFill>
            </a:endParaRPr>
          </a:p>
          <a:p>
            <a:endParaRPr lang="en-US" dirty="0" smtClean="0">
              <a:solidFill>
                <a:schemeClr val="bg1"/>
              </a:solidFill>
            </a:endParaRPr>
          </a:p>
          <a:p>
            <a:endParaRPr lang="en-US" sz="3600" dirty="0"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tx2">
            <a:lumMod val="60000"/>
            <a:lumOff val="40000"/>
            <a:alpha val="89000"/>
          </a:schemeClr>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7315200" cy="1143000"/>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0800000" scaled="1"/>
            <a:tileRect/>
          </a:gradFill>
          <a:ln>
            <a:solidFill>
              <a:schemeClr val="tx2">
                <a:lumMod val="60000"/>
                <a:lumOff val="40000"/>
              </a:schemeClr>
            </a:solidFill>
          </a:ln>
        </p:spPr>
        <p:txBody>
          <a:bodyPr>
            <a:noAutofit/>
            <a:scene3d>
              <a:camera prst="orthographicFront"/>
              <a:lightRig rig="threePt" dir="t"/>
            </a:scene3d>
            <a:sp3d extrusionH="57150">
              <a:bevelT w="38100" h="38100" prst="relaxedInset"/>
            </a:sp3d>
          </a:bodyPr>
          <a:lstStyle/>
          <a:p>
            <a:r>
              <a:rPr lang="en-US" b="1" dirty="0" smtClean="0">
                <a:solidFill>
                  <a:schemeClr val="tx2">
                    <a:lumMod val="60000"/>
                    <a:lumOff val="40000"/>
                  </a:schemeClr>
                </a:solidFill>
                <a:effectLst/>
                <a:latin typeface="Lucida Calligraphy" pitchFamily="66" charset="0"/>
              </a:rPr>
              <a:t>Ambassadors of Grace</a:t>
            </a:r>
            <a:endParaRPr lang="en-US" b="1" dirty="0">
              <a:solidFill>
                <a:schemeClr val="tx2">
                  <a:lumMod val="60000"/>
                  <a:lumOff val="40000"/>
                </a:schemeClr>
              </a:solidFill>
              <a:effectLst/>
              <a:latin typeface="Lucida Calligraphy" pitchFamily="66" charset="0"/>
            </a:endParaRPr>
          </a:p>
        </p:txBody>
      </p:sp>
      <p:pic>
        <p:nvPicPr>
          <p:cNvPr id="4" name="Picture 3" descr="grace 4.jpeg"/>
          <p:cNvPicPr>
            <a:picLocks noChangeAspect="1"/>
          </p:cNvPicPr>
          <p:nvPr/>
        </p:nvPicPr>
        <p:blipFill>
          <a:blip r:embed="rId2" cstate="print">
            <a:lum bright="28000" contrast="-6000"/>
          </a:blip>
          <a:stretch>
            <a:fillRect/>
          </a:stretch>
        </p:blipFill>
        <p:spPr>
          <a:xfrm>
            <a:off x="7315200" y="0"/>
            <a:ext cx="1828800" cy="1143000"/>
          </a:xfrm>
          <a:prstGeom prst="rect">
            <a:avLst/>
          </a:prstGeom>
        </p:spPr>
      </p:pic>
      <p:sp>
        <p:nvSpPr>
          <p:cNvPr id="5" name="Rectangle 4"/>
          <p:cNvSpPr/>
          <p:nvPr/>
        </p:nvSpPr>
        <p:spPr>
          <a:xfrm>
            <a:off x="304800" y="1295400"/>
            <a:ext cx="8839200" cy="4339650"/>
          </a:xfrm>
          <a:prstGeom prst="rect">
            <a:avLst/>
          </a:prstGeom>
        </p:spPr>
        <p:txBody>
          <a:bodyPr wrap="square">
            <a:spAutoFit/>
          </a:bodyPr>
          <a:lstStyle/>
          <a:p>
            <a:r>
              <a:rPr lang="en-US" dirty="0"/>
              <a:t> </a:t>
            </a:r>
            <a:endParaRPr lang="en-US" dirty="0" smtClean="0"/>
          </a:p>
          <a:p>
            <a:endParaRPr lang="en-US" dirty="0" smtClean="0">
              <a:solidFill>
                <a:schemeClr val="bg1"/>
              </a:solidFill>
            </a:endParaRPr>
          </a:p>
          <a:p>
            <a:r>
              <a:rPr lang="en-US" sz="3400" dirty="0" smtClean="0">
                <a:solidFill>
                  <a:schemeClr val="bg1"/>
                </a:solidFill>
              </a:rPr>
              <a:t>Acts 7:59-60</a:t>
            </a:r>
          </a:p>
          <a:p>
            <a:r>
              <a:rPr lang="en-US" sz="3400" i="1" dirty="0" smtClean="0">
                <a:solidFill>
                  <a:schemeClr val="bg1"/>
                </a:solidFill>
              </a:rPr>
              <a:t>And </a:t>
            </a:r>
            <a:r>
              <a:rPr lang="en-US" sz="3400" i="1" dirty="0">
                <a:solidFill>
                  <a:schemeClr val="bg1"/>
                </a:solidFill>
              </a:rPr>
              <a:t>they stoned Stephen as he was calling on God and saying, “Lord Jesus, receive my spirit.”  Then he knelt down and cried out with a loud voice, “Lord, do not charge them with this sin.” And when he had said this, he fell asleep.</a:t>
            </a:r>
            <a:r>
              <a:rPr lang="en-US" sz="3400" dirty="0">
                <a:solidFill>
                  <a:schemeClr val="bg1"/>
                </a:solidFill>
              </a:rPr>
              <a:t>  </a:t>
            </a:r>
          </a:p>
          <a:p>
            <a:endParaRPr lang="en-US" sz="3600" dirty="0"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tx2">
            <a:lumMod val="60000"/>
            <a:lumOff val="40000"/>
            <a:alpha val="89000"/>
          </a:schemeClr>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7315200" cy="1143000"/>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0800000" scaled="1"/>
            <a:tileRect/>
          </a:gradFill>
          <a:ln>
            <a:solidFill>
              <a:schemeClr val="tx2">
                <a:lumMod val="60000"/>
                <a:lumOff val="40000"/>
              </a:schemeClr>
            </a:solidFill>
          </a:ln>
        </p:spPr>
        <p:txBody>
          <a:bodyPr>
            <a:noAutofit/>
            <a:scene3d>
              <a:camera prst="orthographicFront"/>
              <a:lightRig rig="threePt" dir="t"/>
            </a:scene3d>
            <a:sp3d extrusionH="57150">
              <a:bevelT w="38100" h="38100" prst="relaxedInset"/>
            </a:sp3d>
          </a:bodyPr>
          <a:lstStyle/>
          <a:p>
            <a:r>
              <a:rPr lang="en-US" b="1" dirty="0" smtClean="0">
                <a:solidFill>
                  <a:schemeClr val="tx2">
                    <a:lumMod val="60000"/>
                    <a:lumOff val="40000"/>
                  </a:schemeClr>
                </a:solidFill>
                <a:effectLst/>
                <a:latin typeface="Lucida Calligraphy" pitchFamily="66" charset="0"/>
              </a:rPr>
              <a:t>Ambassadors of Grace</a:t>
            </a:r>
            <a:endParaRPr lang="en-US" b="1" dirty="0">
              <a:solidFill>
                <a:schemeClr val="tx2">
                  <a:lumMod val="60000"/>
                  <a:lumOff val="40000"/>
                </a:schemeClr>
              </a:solidFill>
              <a:effectLst/>
              <a:latin typeface="Lucida Calligraphy" pitchFamily="66" charset="0"/>
            </a:endParaRPr>
          </a:p>
        </p:txBody>
      </p:sp>
      <p:pic>
        <p:nvPicPr>
          <p:cNvPr id="4" name="Picture 3" descr="grace 4.jpeg"/>
          <p:cNvPicPr>
            <a:picLocks noChangeAspect="1"/>
          </p:cNvPicPr>
          <p:nvPr/>
        </p:nvPicPr>
        <p:blipFill>
          <a:blip r:embed="rId2" cstate="print">
            <a:lum bright="28000" contrast="-6000"/>
          </a:blip>
          <a:stretch>
            <a:fillRect/>
          </a:stretch>
        </p:blipFill>
        <p:spPr>
          <a:xfrm>
            <a:off x="7315200" y="0"/>
            <a:ext cx="1828800" cy="1143000"/>
          </a:xfrm>
          <a:prstGeom prst="rect">
            <a:avLst/>
          </a:prstGeom>
        </p:spPr>
      </p:pic>
      <p:sp>
        <p:nvSpPr>
          <p:cNvPr id="5" name="Rectangle 4"/>
          <p:cNvSpPr/>
          <p:nvPr/>
        </p:nvSpPr>
        <p:spPr>
          <a:xfrm>
            <a:off x="304800" y="1295400"/>
            <a:ext cx="8839200" cy="4339650"/>
          </a:xfrm>
          <a:prstGeom prst="rect">
            <a:avLst/>
          </a:prstGeom>
        </p:spPr>
        <p:txBody>
          <a:bodyPr wrap="square">
            <a:spAutoFit/>
          </a:bodyPr>
          <a:lstStyle/>
          <a:p>
            <a:pPr algn="ctr"/>
            <a:r>
              <a:rPr lang="en-US" sz="3600" b="1" i="1" dirty="0">
                <a:solidFill>
                  <a:srgbClr val="FFFF00"/>
                </a:solidFill>
              </a:rPr>
              <a:t>Seven </a:t>
            </a:r>
            <a:r>
              <a:rPr lang="en-US" sz="3600" b="1" i="1" dirty="0" smtClean="0">
                <a:solidFill>
                  <a:srgbClr val="FFFF00"/>
                </a:solidFill>
              </a:rPr>
              <a:t>Ways to Extend Grace </a:t>
            </a:r>
            <a:r>
              <a:rPr lang="en-US" sz="3600" b="1" i="1" dirty="0">
                <a:solidFill>
                  <a:srgbClr val="FFFF00"/>
                </a:solidFill>
              </a:rPr>
              <a:t>to </a:t>
            </a:r>
            <a:r>
              <a:rPr lang="en-US" sz="3600" b="1" i="1" dirty="0" smtClean="0">
                <a:solidFill>
                  <a:srgbClr val="FFFF00"/>
                </a:solidFill>
              </a:rPr>
              <a:t>Others</a:t>
            </a:r>
            <a:endParaRPr lang="en-US" sz="3600" i="1" dirty="0">
              <a:solidFill>
                <a:srgbClr val="FFFF00"/>
              </a:solidFill>
            </a:endParaRPr>
          </a:p>
          <a:p>
            <a:r>
              <a:rPr lang="en-US" dirty="0">
                <a:solidFill>
                  <a:schemeClr val="bg1"/>
                </a:solidFill>
              </a:rPr>
              <a:t> </a:t>
            </a:r>
            <a:endParaRPr lang="en-US" dirty="0" smtClean="0">
              <a:solidFill>
                <a:schemeClr val="bg1"/>
              </a:solidFill>
            </a:endParaRPr>
          </a:p>
          <a:p>
            <a:endParaRPr lang="en-US" dirty="0">
              <a:solidFill>
                <a:schemeClr val="bg1"/>
              </a:solidFill>
            </a:endParaRPr>
          </a:p>
          <a:p>
            <a:endParaRPr lang="en-US" dirty="0" smtClean="0">
              <a:solidFill>
                <a:schemeClr val="bg1"/>
              </a:solidFill>
            </a:endParaRPr>
          </a:p>
          <a:p>
            <a:pPr marL="742950" lvl="0" indent="-742950"/>
            <a:r>
              <a:rPr lang="en-US" sz="4400" b="1" dirty="0" smtClean="0">
                <a:solidFill>
                  <a:schemeClr val="bg1"/>
                </a:solidFill>
              </a:rPr>
              <a:t>4.    Extending </a:t>
            </a:r>
            <a:r>
              <a:rPr lang="en-US" sz="4400" b="1" dirty="0">
                <a:solidFill>
                  <a:schemeClr val="bg1"/>
                </a:solidFill>
              </a:rPr>
              <a:t>grace means being generous with your finances to the undeserving</a:t>
            </a:r>
            <a:endParaRPr lang="en-US" sz="4400" dirty="0" smtClean="0">
              <a:solidFill>
                <a:schemeClr val="bg1"/>
              </a:solidFill>
            </a:endParaRPr>
          </a:p>
          <a:p>
            <a:endParaRPr lang="en-US" i="1" dirty="0" smtClean="0">
              <a:solidFill>
                <a:schemeClr val="bg1"/>
              </a:solidFill>
            </a:endParaRPr>
          </a:p>
          <a:p>
            <a:endParaRPr lang="en-US" sz="3600" dirty="0"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tx2">
            <a:lumMod val="60000"/>
            <a:lumOff val="40000"/>
            <a:alpha val="89000"/>
          </a:schemeClr>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7315200" cy="1143000"/>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0800000" scaled="1"/>
            <a:tileRect/>
          </a:gradFill>
          <a:ln>
            <a:solidFill>
              <a:schemeClr val="tx2">
                <a:lumMod val="60000"/>
                <a:lumOff val="40000"/>
              </a:schemeClr>
            </a:solidFill>
          </a:ln>
        </p:spPr>
        <p:txBody>
          <a:bodyPr>
            <a:noAutofit/>
            <a:scene3d>
              <a:camera prst="orthographicFront"/>
              <a:lightRig rig="threePt" dir="t"/>
            </a:scene3d>
            <a:sp3d extrusionH="57150">
              <a:bevelT w="38100" h="38100" prst="relaxedInset"/>
            </a:sp3d>
          </a:bodyPr>
          <a:lstStyle/>
          <a:p>
            <a:r>
              <a:rPr lang="en-US" b="1" dirty="0" smtClean="0">
                <a:solidFill>
                  <a:schemeClr val="tx2">
                    <a:lumMod val="60000"/>
                    <a:lumOff val="40000"/>
                  </a:schemeClr>
                </a:solidFill>
                <a:effectLst/>
                <a:latin typeface="Lucida Calligraphy" pitchFamily="66" charset="0"/>
              </a:rPr>
              <a:t>Ambassadors of Grace</a:t>
            </a:r>
            <a:endParaRPr lang="en-US" b="1" dirty="0">
              <a:solidFill>
                <a:schemeClr val="tx2">
                  <a:lumMod val="60000"/>
                  <a:lumOff val="40000"/>
                </a:schemeClr>
              </a:solidFill>
              <a:effectLst/>
              <a:latin typeface="Lucida Calligraphy" pitchFamily="66" charset="0"/>
            </a:endParaRPr>
          </a:p>
        </p:txBody>
      </p:sp>
      <p:pic>
        <p:nvPicPr>
          <p:cNvPr id="4" name="Picture 3" descr="grace 4.jpeg"/>
          <p:cNvPicPr>
            <a:picLocks noChangeAspect="1"/>
          </p:cNvPicPr>
          <p:nvPr/>
        </p:nvPicPr>
        <p:blipFill>
          <a:blip r:embed="rId2" cstate="print">
            <a:lum bright="28000" contrast="-6000"/>
          </a:blip>
          <a:stretch>
            <a:fillRect/>
          </a:stretch>
        </p:blipFill>
        <p:spPr>
          <a:xfrm>
            <a:off x="7315200" y="0"/>
            <a:ext cx="1828800" cy="1143000"/>
          </a:xfrm>
          <a:prstGeom prst="rect">
            <a:avLst/>
          </a:prstGeom>
        </p:spPr>
      </p:pic>
      <p:sp>
        <p:nvSpPr>
          <p:cNvPr id="5" name="Rectangle 4"/>
          <p:cNvSpPr/>
          <p:nvPr/>
        </p:nvSpPr>
        <p:spPr>
          <a:xfrm>
            <a:off x="304800" y="1295400"/>
            <a:ext cx="8839200" cy="3970318"/>
          </a:xfrm>
          <a:prstGeom prst="rect">
            <a:avLst/>
          </a:prstGeom>
        </p:spPr>
        <p:txBody>
          <a:bodyPr wrap="square">
            <a:spAutoFit/>
          </a:bodyPr>
          <a:lstStyle/>
          <a:p>
            <a:endParaRPr lang="en-US" i="1" dirty="0" smtClean="0">
              <a:solidFill>
                <a:schemeClr val="bg1"/>
              </a:solidFill>
            </a:endParaRPr>
          </a:p>
          <a:p>
            <a:endParaRPr lang="en-US" i="1" dirty="0" smtClean="0">
              <a:solidFill>
                <a:schemeClr val="bg1"/>
              </a:solidFill>
            </a:endParaRPr>
          </a:p>
          <a:p>
            <a:r>
              <a:rPr lang="en-US" sz="3600" b="1" dirty="0" smtClean="0">
                <a:solidFill>
                  <a:schemeClr val="bg1"/>
                </a:solidFill>
              </a:rPr>
              <a:t>Luke 6:34 </a:t>
            </a:r>
          </a:p>
          <a:p>
            <a:r>
              <a:rPr lang="en-US" sz="3600" i="1" dirty="0" smtClean="0">
                <a:solidFill>
                  <a:schemeClr val="bg1"/>
                </a:solidFill>
              </a:rPr>
              <a:t>And </a:t>
            </a:r>
            <a:r>
              <a:rPr lang="en-US" sz="3600" i="1" dirty="0">
                <a:solidFill>
                  <a:schemeClr val="bg1"/>
                </a:solidFill>
              </a:rPr>
              <a:t>if you lend to those from whom you expect repayment, what credit is that to you? Even ‘sinners’ lend to ‘sinners,’ expecting to be repaid in full.</a:t>
            </a:r>
            <a:endParaRPr lang="en-US" sz="3600" dirty="0">
              <a:solidFill>
                <a:schemeClr val="bg1"/>
              </a:solidFill>
            </a:endParaRPr>
          </a:p>
          <a:p>
            <a:endParaRPr lang="en-US" sz="3600" dirty="0"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tx2">
            <a:lumMod val="60000"/>
            <a:lumOff val="40000"/>
            <a:alpha val="89000"/>
          </a:schemeClr>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7315200" cy="1143000"/>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0800000" scaled="1"/>
            <a:tileRect/>
          </a:gradFill>
          <a:ln>
            <a:solidFill>
              <a:schemeClr val="tx2">
                <a:lumMod val="60000"/>
                <a:lumOff val="40000"/>
              </a:schemeClr>
            </a:solidFill>
          </a:ln>
        </p:spPr>
        <p:txBody>
          <a:bodyPr>
            <a:noAutofit/>
            <a:scene3d>
              <a:camera prst="orthographicFront"/>
              <a:lightRig rig="threePt" dir="t"/>
            </a:scene3d>
            <a:sp3d extrusionH="57150">
              <a:bevelT w="38100" h="38100" prst="relaxedInset"/>
            </a:sp3d>
          </a:bodyPr>
          <a:lstStyle/>
          <a:p>
            <a:r>
              <a:rPr lang="en-US" b="1" dirty="0" smtClean="0">
                <a:solidFill>
                  <a:schemeClr val="tx2">
                    <a:lumMod val="60000"/>
                    <a:lumOff val="40000"/>
                  </a:schemeClr>
                </a:solidFill>
                <a:effectLst/>
                <a:latin typeface="Lucida Calligraphy" pitchFamily="66" charset="0"/>
              </a:rPr>
              <a:t>Ambassadors of Grace</a:t>
            </a:r>
            <a:endParaRPr lang="en-US" b="1" dirty="0">
              <a:solidFill>
                <a:schemeClr val="tx2">
                  <a:lumMod val="60000"/>
                  <a:lumOff val="40000"/>
                </a:schemeClr>
              </a:solidFill>
              <a:effectLst/>
              <a:latin typeface="Lucida Calligraphy" pitchFamily="66" charset="0"/>
            </a:endParaRPr>
          </a:p>
        </p:txBody>
      </p:sp>
      <p:pic>
        <p:nvPicPr>
          <p:cNvPr id="4" name="Picture 3" descr="grace 4.jpeg"/>
          <p:cNvPicPr>
            <a:picLocks noChangeAspect="1"/>
          </p:cNvPicPr>
          <p:nvPr/>
        </p:nvPicPr>
        <p:blipFill>
          <a:blip r:embed="rId2" cstate="print">
            <a:lum bright="28000" contrast="-6000"/>
          </a:blip>
          <a:stretch>
            <a:fillRect/>
          </a:stretch>
        </p:blipFill>
        <p:spPr>
          <a:xfrm>
            <a:off x="7315200" y="0"/>
            <a:ext cx="1828800" cy="1143000"/>
          </a:xfrm>
          <a:prstGeom prst="rect">
            <a:avLst/>
          </a:prstGeom>
        </p:spPr>
      </p:pic>
      <p:sp>
        <p:nvSpPr>
          <p:cNvPr id="5" name="Rectangle 4"/>
          <p:cNvSpPr/>
          <p:nvPr/>
        </p:nvSpPr>
        <p:spPr>
          <a:xfrm>
            <a:off x="304800" y="1295400"/>
            <a:ext cx="8839200" cy="4247317"/>
          </a:xfrm>
          <a:prstGeom prst="rect">
            <a:avLst/>
          </a:prstGeom>
        </p:spPr>
        <p:txBody>
          <a:bodyPr wrap="square">
            <a:spAutoFit/>
          </a:bodyPr>
          <a:lstStyle/>
          <a:p>
            <a:r>
              <a:rPr lang="en-US" dirty="0">
                <a:solidFill>
                  <a:schemeClr val="bg1"/>
                </a:solidFill>
              </a:rPr>
              <a:t> </a:t>
            </a:r>
            <a:endParaRPr lang="en-US" dirty="0" smtClean="0">
              <a:solidFill>
                <a:schemeClr val="bg1"/>
              </a:solidFill>
            </a:endParaRPr>
          </a:p>
          <a:p>
            <a:r>
              <a:rPr lang="en-US" sz="3600" b="1" dirty="0" smtClean="0">
                <a:solidFill>
                  <a:schemeClr val="bg1"/>
                </a:solidFill>
              </a:rPr>
              <a:t>2 Corinthians 8:9</a:t>
            </a:r>
            <a:endParaRPr lang="en-US" sz="3600" b="1" dirty="0">
              <a:solidFill>
                <a:schemeClr val="bg1"/>
              </a:solidFill>
            </a:endParaRPr>
          </a:p>
          <a:p>
            <a:r>
              <a:rPr lang="en-US" sz="3600" dirty="0">
                <a:solidFill>
                  <a:schemeClr val="bg1"/>
                </a:solidFill>
              </a:rPr>
              <a:t> </a:t>
            </a:r>
          </a:p>
          <a:p>
            <a:r>
              <a:rPr lang="en-US" sz="3600" i="1" dirty="0">
                <a:solidFill>
                  <a:schemeClr val="bg1"/>
                </a:solidFill>
              </a:rPr>
              <a:t>For you know the grace of our Lord Jesus Christ, that though He was rich, yet for your sakes He became poor, that you through His poverty might become rich. </a:t>
            </a:r>
            <a:endParaRPr lang="en-US" sz="3600" dirty="0">
              <a:solidFill>
                <a:schemeClr val="bg1"/>
              </a:solidFill>
            </a:endParaRPr>
          </a:p>
          <a:p>
            <a:endParaRPr lang="en-US" sz="3600" dirty="0" smtClean="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tx2">
            <a:lumMod val="60000"/>
            <a:lumOff val="40000"/>
            <a:alpha val="89000"/>
          </a:schemeClr>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7315200" cy="1143000"/>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0800000" scaled="1"/>
            <a:tileRect/>
          </a:gradFill>
          <a:ln>
            <a:solidFill>
              <a:schemeClr val="tx2">
                <a:lumMod val="60000"/>
                <a:lumOff val="40000"/>
              </a:schemeClr>
            </a:solidFill>
          </a:ln>
        </p:spPr>
        <p:txBody>
          <a:bodyPr>
            <a:noAutofit/>
            <a:scene3d>
              <a:camera prst="orthographicFront"/>
              <a:lightRig rig="threePt" dir="t"/>
            </a:scene3d>
            <a:sp3d extrusionH="57150">
              <a:bevelT w="38100" h="38100" prst="relaxedInset"/>
            </a:sp3d>
          </a:bodyPr>
          <a:lstStyle/>
          <a:p>
            <a:r>
              <a:rPr lang="en-US" b="1" dirty="0" smtClean="0">
                <a:solidFill>
                  <a:schemeClr val="tx2">
                    <a:lumMod val="60000"/>
                    <a:lumOff val="40000"/>
                  </a:schemeClr>
                </a:solidFill>
                <a:effectLst/>
                <a:latin typeface="Lucida Calligraphy" pitchFamily="66" charset="0"/>
              </a:rPr>
              <a:t>Ambassadors of Grace</a:t>
            </a:r>
            <a:endParaRPr lang="en-US" b="1" dirty="0">
              <a:solidFill>
                <a:schemeClr val="tx2">
                  <a:lumMod val="60000"/>
                  <a:lumOff val="40000"/>
                </a:schemeClr>
              </a:solidFill>
              <a:effectLst/>
              <a:latin typeface="Lucida Calligraphy" pitchFamily="66" charset="0"/>
            </a:endParaRPr>
          </a:p>
        </p:txBody>
      </p:sp>
      <p:pic>
        <p:nvPicPr>
          <p:cNvPr id="4" name="Picture 3" descr="grace 4.jpeg"/>
          <p:cNvPicPr>
            <a:picLocks noChangeAspect="1"/>
          </p:cNvPicPr>
          <p:nvPr/>
        </p:nvPicPr>
        <p:blipFill>
          <a:blip r:embed="rId2" cstate="print">
            <a:lum bright="28000" contrast="-6000"/>
          </a:blip>
          <a:stretch>
            <a:fillRect/>
          </a:stretch>
        </p:blipFill>
        <p:spPr>
          <a:xfrm>
            <a:off x="7315200" y="0"/>
            <a:ext cx="1828800" cy="1143000"/>
          </a:xfrm>
          <a:prstGeom prst="rect">
            <a:avLst/>
          </a:prstGeom>
        </p:spPr>
      </p:pic>
      <p:sp>
        <p:nvSpPr>
          <p:cNvPr id="5" name="Rectangle 4"/>
          <p:cNvSpPr/>
          <p:nvPr/>
        </p:nvSpPr>
        <p:spPr>
          <a:xfrm>
            <a:off x="304800" y="1295400"/>
            <a:ext cx="8839200" cy="4062651"/>
          </a:xfrm>
          <a:prstGeom prst="rect">
            <a:avLst/>
          </a:prstGeom>
        </p:spPr>
        <p:txBody>
          <a:bodyPr wrap="square">
            <a:spAutoFit/>
          </a:bodyPr>
          <a:lstStyle/>
          <a:p>
            <a:pPr algn="ctr"/>
            <a:r>
              <a:rPr lang="en-US" sz="3600" b="1" i="1" dirty="0">
                <a:solidFill>
                  <a:srgbClr val="FFFF00"/>
                </a:solidFill>
              </a:rPr>
              <a:t>Seven </a:t>
            </a:r>
            <a:r>
              <a:rPr lang="en-US" sz="3600" b="1" i="1" dirty="0" smtClean="0">
                <a:solidFill>
                  <a:srgbClr val="FFFF00"/>
                </a:solidFill>
              </a:rPr>
              <a:t>Ways to Extend Grace </a:t>
            </a:r>
            <a:r>
              <a:rPr lang="en-US" sz="3600" b="1" i="1" dirty="0">
                <a:solidFill>
                  <a:srgbClr val="FFFF00"/>
                </a:solidFill>
              </a:rPr>
              <a:t>to </a:t>
            </a:r>
            <a:r>
              <a:rPr lang="en-US" sz="3600" b="1" i="1" dirty="0" smtClean="0">
                <a:solidFill>
                  <a:srgbClr val="FFFF00"/>
                </a:solidFill>
              </a:rPr>
              <a:t>Others</a:t>
            </a:r>
            <a:endParaRPr lang="en-US" sz="3600" i="1" dirty="0">
              <a:solidFill>
                <a:srgbClr val="FFFF00"/>
              </a:solidFill>
            </a:endParaRPr>
          </a:p>
          <a:p>
            <a:r>
              <a:rPr lang="en-US" dirty="0">
                <a:solidFill>
                  <a:schemeClr val="bg1"/>
                </a:solidFill>
              </a:rPr>
              <a:t> </a:t>
            </a:r>
            <a:endParaRPr lang="en-US" dirty="0" smtClean="0">
              <a:solidFill>
                <a:schemeClr val="bg1"/>
              </a:solidFill>
            </a:endParaRPr>
          </a:p>
          <a:p>
            <a:endParaRPr lang="en-US" dirty="0">
              <a:solidFill>
                <a:schemeClr val="bg1"/>
              </a:solidFill>
            </a:endParaRPr>
          </a:p>
          <a:p>
            <a:endParaRPr lang="en-US" dirty="0" smtClean="0">
              <a:solidFill>
                <a:schemeClr val="bg1"/>
              </a:solidFill>
            </a:endParaRPr>
          </a:p>
          <a:p>
            <a:pPr marL="742950" lvl="0" indent="-742950">
              <a:buAutoNum type="arabicPeriod" startAt="5"/>
            </a:pPr>
            <a:r>
              <a:rPr lang="en-US" sz="4400" b="1" dirty="0" smtClean="0">
                <a:solidFill>
                  <a:schemeClr val="bg1"/>
                </a:solidFill>
              </a:rPr>
              <a:t>Extending </a:t>
            </a:r>
            <a:r>
              <a:rPr lang="en-US" sz="4400" b="1" dirty="0">
                <a:solidFill>
                  <a:schemeClr val="bg1"/>
                </a:solidFill>
              </a:rPr>
              <a:t>grace means reaching out and ministering to those in need among the redeemed</a:t>
            </a:r>
            <a:endParaRPr lang="en-US" sz="4400" i="1" dirty="0" smtClean="0">
              <a:solidFill>
                <a:schemeClr val="bg1"/>
              </a:solidFill>
            </a:endParaRPr>
          </a:p>
          <a:p>
            <a:pPr marL="742950" indent="-742950"/>
            <a:endParaRPr lang="en-US" sz="3600" dirty="0" smtClean="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tx2">
            <a:lumMod val="60000"/>
            <a:lumOff val="40000"/>
            <a:alpha val="89000"/>
          </a:schemeClr>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7315200" cy="1143000"/>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0800000" scaled="1"/>
            <a:tileRect/>
          </a:gradFill>
          <a:ln>
            <a:solidFill>
              <a:schemeClr val="tx2">
                <a:lumMod val="60000"/>
                <a:lumOff val="40000"/>
              </a:schemeClr>
            </a:solidFill>
          </a:ln>
        </p:spPr>
        <p:txBody>
          <a:bodyPr>
            <a:noAutofit/>
            <a:scene3d>
              <a:camera prst="orthographicFront"/>
              <a:lightRig rig="threePt" dir="t"/>
            </a:scene3d>
            <a:sp3d extrusionH="57150">
              <a:bevelT w="38100" h="38100" prst="relaxedInset"/>
            </a:sp3d>
          </a:bodyPr>
          <a:lstStyle/>
          <a:p>
            <a:r>
              <a:rPr lang="en-US" b="1" dirty="0" smtClean="0">
                <a:solidFill>
                  <a:schemeClr val="tx2">
                    <a:lumMod val="60000"/>
                    <a:lumOff val="40000"/>
                  </a:schemeClr>
                </a:solidFill>
                <a:effectLst/>
                <a:latin typeface="Lucida Calligraphy" pitchFamily="66" charset="0"/>
              </a:rPr>
              <a:t>Ambassadors of Grace</a:t>
            </a:r>
            <a:endParaRPr lang="en-US" b="1" dirty="0">
              <a:solidFill>
                <a:schemeClr val="tx2">
                  <a:lumMod val="60000"/>
                  <a:lumOff val="40000"/>
                </a:schemeClr>
              </a:solidFill>
              <a:effectLst/>
              <a:latin typeface="Lucida Calligraphy" pitchFamily="66" charset="0"/>
            </a:endParaRPr>
          </a:p>
        </p:txBody>
      </p:sp>
      <p:pic>
        <p:nvPicPr>
          <p:cNvPr id="4" name="Picture 3" descr="grace 4.jpeg"/>
          <p:cNvPicPr>
            <a:picLocks noChangeAspect="1"/>
          </p:cNvPicPr>
          <p:nvPr/>
        </p:nvPicPr>
        <p:blipFill>
          <a:blip r:embed="rId2" cstate="print">
            <a:lum bright="28000" contrast="-6000"/>
          </a:blip>
          <a:stretch>
            <a:fillRect/>
          </a:stretch>
        </p:blipFill>
        <p:spPr>
          <a:xfrm>
            <a:off x="7315200" y="0"/>
            <a:ext cx="1828800" cy="1143000"/>
          </a:xfrm>
          <a:prstGeom prst="rect">
            <a:avLst/>
          </a:prstGeom>
        </p:spPr>
      </p:pic>
      <p:sp>
        <p:nvSpPr>
          <p:cNvPr id="5" name="Rectangle 4"/>
          <p:cNvSpPr/>
          <p:nvPr/>
        </p:nvSpPr>
        <p:spPr>
          <a:xfrm>
            <a:off x="304800" y="1295400"/>
            <a:ext cx="8839200" cy="5355312"/>
          </a:xfrm>
          <a:prstGeom prst="rect">
            <a:avLst/>
          </a:prstGeom>
        </p:spPr>
        <p:txBody>
          <a:bodyPr wrap="square">
            <a:spAutoFit/>
          </a:bodyPr>
          <a:lstStyle/>
          <a:p>
            <a:r>
              <a:rPr lang="en-US" dirty="0">
                <a:solidFill>
                  <a:schemeClr val="bg1"/>
                </a:solidFill>
              </a:rPr>
              <a:t> </a:t>
            </a:r>
            <a:endParaRPr lang="en-US" dirty="0" smtClean="0">
              <a:solidFill>
                <a:schemeClr val="bg1"/>
              </a:solidFill>
            </a:endParaRPr>
          </a:p>
          <a:p>
            <a:r>
              <a:rPr lang="en-US" sz="3600" dirty="0" smtClean="0">
                <a:solidFill>
                  <a:schemeClr val="bg1"/>
                </a:solidFill>
              </a:rPr>
              <a:t>2 </a:t>
            </a:r>
            <a:r>
              <a:rPr lang="en-US" sz="3600" dirty="0">
                <a:solidFill>
                  <a:schemeClr val="bg1"/>
                </a:solidFill>
              </a:rPr>
              <a:t>Corinthians 8:6-7, NIV</a:t>
            </a:r>
          </a:p>
          <a:p>
            <a:r>
              <a:rPr lang="en-US" sz="3600" i="1" dirty="0">
                <a:solidFill>
                  <a:schemeClr val="bg1"/>
                </a:solidFill>
              </a:rPr>
              <a:t>So we urged Titus, since he had earlier made a beginning, to bring also to completion this act of grace on your part.  But just as you excel in everything--in faith, in speech, in knowledge, in complete earnestness and in your love for us—see that you also excel in this grace of giving. </a:t>
            </a:r>
            <a:endParaRPr lang="en-US" sz="3600" dirty="0">
              <a:solidFill>
                <a:schemeClr val="bg1"/>
              </a:solidFill>
            </a:endParaRPr>
          </a:p>
          <a:p>
            <a:pPr marL="742950" indent="-742950"/>
            <a:endParaRPr lang="en-US" sz="3600" dirty="0" smtClean="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tx2">
            <a:lumMod val="60000"/>
            <a:lumOff val="40000"/>
            <a:alpha val="89000"/>
          </a:schemeClr>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7315200" cy="1143000"/>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0800000" scaled="1"/>
            <a:tileRect/>
          </a:gradFill>
          <a:ln>
            <a:solidFill>
              <a:schemeClr val="tx2">
                <a:lumMod val="60000"/>
                <a:lumOff val="40000"/>
              </a:schemeClr>
            </a:solidFill>
          </a:ln>
        </p:spPr>
        <p:txBody>
          <a:bodyPr>
            <a:noAutofit/>
            <a:scene3d>
              <a:camera prst="orthographicFront"/>
              <a:lightRig rig="threePt" dir="t"/>
            </a:scene3d>
            <a:sp3d extrusionH="57150">
              <a:bevelT w="38100" h="38100" prst="relaxedInset"/>
            </a:sp3d>
          </a:bodyPr>
          <a:lstStyle/>
          <a:p>
            <a:r>
              <a:rPr lang="en-US" b="1" dirty="0" smtClean="0">
                <a:solidFill>
                  <a:schemeClr val="tx2">
                    <a:lumMod val="60000"/>
                    <a:lumOff val="40000"/>
                  </a:schemeClr>
                </a:solidFill>
                <a:effectLst/>
                <a:latin typeface="Lucida Calligraphy" pitchFamily="66" charset="0"/>
              </a:rPr>
              <a:t>Ambassadors of Grace</a:t>
            </a:r>
            <a:endParaRPr lang="en-US" b="1" dirty="0">
              <a:solidFill>
                <a:schemeClr val="tx2">
                  <a:lumMod val="60000"/>
                  <a:lumOff val="40000"/>
                </a:schemeClr>
              </a:solidFill>
              <a:effectLst/>
              <a:latin typeface="Lucida Calligraphy" pitchFamily="66" charset="0"/>
            </a:endParaRPr>
          </a:p>
        </p:txBody>
      </p:sp>
      <p:pic>
        <p:nvPicPr>
          <p:cNvPr id="4" name="Picture 3" descr="grace 4.jpeg"/>
          <p:cNvPicPr>
            <a:picLocks noChangeAspect="1"/>
          </p:cNvPicPr>
          <p:nvPr/>
        </p:nvPicPr>
        <p:blipFill>
          <a:blip r:embed="rId2" cstate="print">
            <a:lum bright="28000" contrast="-6000"/>
          </a:blip>
          <a:stretch>
            <a:fillRect/>
          </a:stretch>
        </p:blipFill>
        <p:spPr>
          <a:xfrm>
            <a:off x="7315200" y="0"/>
            <a:ext cx="1828800" cy="1143000"/>
          </a:xfrm>
          <a:prstGeom prst="rect">
            <a:avLst/>
          </a:prstGeom>
        </p:spPr>
      </p:pic>
      <p:sp>
        <p:nvSpPr>
          <p:cNvPr id="5" name="Rectangle 4"/>
          <p:cNvSpPr/>
          <p:nvPr/>
        </p:nvSpPr>
        <p:spPr>
          <a:xfrm>
            <a:off x="304800" y="1295400"/>
            <a:ext cx="8839200" cy="5386090"/>
          </a:xfrm>
          <a:prstGeom prst="rect">
            <a:avLst/>
          </a:prstGeom>
        </p:spPr>
        <p:txBody>
          <a:bodyPr wrap="square">
            <a:spAutoFit/>
          </a:bodyPr>
          <a:lstStyle/>
          <a:p>
            <a:r>
              <a:rPr lang="en-US" dirty="0">
                <a:solidFill>
                  <a:schemeClr val="bg1"/>
                </a:solidFill>
              </a:rPr>
              <a:t> </a:t>
            </a:r>
            <a:r>
              <a:rPr lang="en-US" sz="3600" b="1" dirty="0" smtClean="0">
                <a:solidFill>
                  <a:schemeClr val="bg1"/>
                </a:solidFill>
              </a:rPr>
              <a:t>2 </a:t>
            </a:r>
            <a:r>
              <a:rPr lang="en-US" sz="3600" b="1" dirty="0">
                <a:solidFill>
                  <a:schemeClr val="bg1"/>
                </a:solidFill>
              </a:rPr>
              <a:t>Corinthians 8:14</a:t>
            </a:r>
          </a:p>
          <a:p>
            <a:r>
              <a:rPr lang="en-US" sz="3600" i="1" dirty="0">
                <a:solidFill>
                  <a:schemeClr val="bg1"/>
                </a:solidFill>
              </a:rPr>
              <a:t>Right now you have plenty and can help them. Then at some other time they can share with you when you need it. In this way, everyone’s needs will be met</a:t>
            </a:r>
            <a:r>
              <a:rPr lang="en-US" sz="3600" i="1" dirty="0" smtClean="0">
                <a:solidFill>
                  <a:schemeClr val="bg1"/>
                </a:solidFill>
              </a:rPr>
              <a:t>.</a:t>
            </a:r>
            <a:r>
              <a:rPr lang="en-US" sz="3600" i="1" dirty="0"/>
              <a:t> </a:t>
            </a:r>
            <a:endParaRPr lang="en-US" sz="3600" i="1" dirty="0" smtClean="0"/>
          </a:p>
          <a:p>
            <a:endParaRPr lang="en-US" sz="2000" i="1" dirty="0"/>
          </a:p>
          <a:p>
            <a:r>
              <a:rPr lang="en-US" sz="3600" b="1" dirty="0" smtClean="0">
                <a:solidFill>
                  <a:schemeClr val="bg1"/>
                </a:solidFill>
              </a:rPr>
              <a:t>Philippians 4:19</a:t>
            </a:r>
          </a:p>
          <a:p>
            <a:r>
              <a:rPr lang="en-US" sz="3600" i="1" dirty="0" smtClean="0">
                <a:solidFill>
                  <a:schemeClr val="bg1"/>
                </a:solidFill>
              </a:rPr>
              <a:t>And </a:t>
            </a:r>
            <a:r>
              <a:rPr lang="en-US" sz="3600" i="1" dirty="0">
                <a:solidFill>
                  <a:schemeClr val="bg1"/>
                </a:solidFill>
              </a:rPr>
              <a:t>my God shall supply all your need according to His riches in glory by Christ Jesus</a:t>
            </a:r>
            <a:r>
              <a:rPr lang="en-US" sz="3600" i="1" dirty="0"/>
              <a:t>.</a:t>
            </a:r>
            <a:endParaRPr lang="en-US" sz="3600" dirty="0">
              <a:solidFill>
                <a:schemeClr val="bg1"/>
              </a:solidFill>
            </a:endParaRPr>
          </a:p>
          <a:p>
            <a:pPr marL="742950" indent="-742950"/>
            <a:endParaRPr lang="en-US" sz="3600" dirty="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2">
            <a:lumMod val="60000"/>
            <a:lumOff val="40000"/>
            <a:alpha val="89000"/>
          </a:schemeClr>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7315200" cy="1143000"/>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0800000" scaled="1"/>
            <a:tileRect/>
          </a:gradFill>
          <a:ln>
            <a:solidFill>
              <a:schemeClr val="tx2">
                <a:lumMod val="60000"/>
                <a:lumOff val="40000"/>
              </a:schemeClr>
            </a:solidFill>
          </a:ln>
        </p:spPr>
        <p:txBody>
          <a:bodyPr>
            <a:noAutofit/>
            <a:scene3d>
              <a:camera prst="orthographicFront"/>
              <a:lightRig rig="threePt" dir="t"/>
            </a:scene3d>
            <a:sp3d extrusionH="57150">
              <a:bevelT w="38100" h="38100" prst="relaxedInset"/>
            </a:sp3d>
          </a:bodyPr>
          <a:lstStyle/>
          <a:p>
            <a:r>
              <a:rPr lang="en-US" b="1" dirty="0" smtClean="0">
                <a:solidFill>
                  <a:schemeClr val="tx2">
                    <a:lumMod val="60000"/>
                    <a:lumOff val="40000"/>
                  </a:schemeClr>
                </a:solidFill>
                <a:effectLst/>
                <a:latin typeface="Lucida Calligraphy" pitchFamily="66" charset="0"/>
              </a:rPr>
              <a:t>Ambassadors of Grace</a:t>
            </a:r>
            <a:endParaRPr lang="en-US" b="1" dirty="0">
              <a:solidFill>
                <a:schemeClr val="tx2">
                  <a:lumMod val="60000"/>
                  <a:lumOff val="40000"/>
                </a:schemeClr>
              </a:solidFill>
              <a:effectLst/>
              <a:latin typeface="Lucida Calligraphy" pitchFamily="66" charset="0"/>
            </a:endParaRPr>
          </a:p>
        </p:txBody>
      </p:sp>
      <p:pic>
        <p:nvPicPr>
          <p:cNvPr id="4" name="Picture 3" descr="grace 4.jpeg"/>
          <p:cNvPicPr>
            <a:picLocks noChangeAspect="1"/>
          </p:cNvPicPr>
          <p:nvPr/>
        </p:nvPicPr>
        <p:blipFill>
          <a:blip r:embed="rId2" cstate="print">
            <a:lum bright="28000" contrast="-6000"/>
          </a:blip>
          <a:stretch>
            <a:fillRect/>
          </a:stretch>
        </p:blipFill>
        <p:spPr>
          <a:xfrm>
            <a:off x="7315200" y="0"/>
            <a:ext cx="1828800" cy="1143000"/>
          </a:xfrm>
          <a:prstGeom prst="rect">
            <a:avLst/>
          </a:prstGeom>
        </p:spPr>
      </p:pic>
      <p:sp>
        <p:nvSpPr>
          <p:cNvPr id="12" name="Rectangle 11"/>
          <p:cNvSpPr/>
          <p:nvPr/>
        </p:nvSpPr>
        <p:spPr>
          <a:xfrm>
            <a:off x="228600" y="1371600"/>
            <a:ext cx="8763000" cy="4770537"/>
          </a:xfrm>
          <a:prstGeom prst="rect">
            <a:avLst/>
          </a:prstGeom>
        </p:spPr>
        <p:txBody>
          <a:bodyPr wrap="square">
            <a:spAutoFit/>
          </a:bodyPr>
          <a:lstStyle/>
          <a:p>
            <a:pPr algn="ctr"/>
            <a:r>
              <a:rPr lang="en-US" sz="4400" b="1" dirty="0" smtClean="0">
                <a:solidFill>
                  <a:schemeClr val="bg1"/>
                </a:solidFill>
              </a:rPr>
              <a:t>The </a:t>
            </a:r>
            <a:r>
              <a:rPr lang="en-US" sz="4400" b="1" dirty="0">
                <a:solidFill>
                  <a:schemeClr val="bg1"/>
                </a:solidFill>
              </a:rPr>
              <a:t>grace that we have received </a:t>
            </a:r>
            <a:r>
              <a:rPr lang="en-US" sz="4400" b="1" dirty="0" smtClean="0">
                <a:solidFill>
                  <a:schemeClr val="bg1"/>
                </a:solidFill>
              </a:rPr>
              <a:t>we </a:t>
            </a:r>
            <a:r>
              <a:rPr lang="en-US" sz="4400" b="1" dirty="0">
                <a:solidFill>
                  <a:schemeClr val="bg1"/>
                </a:solidFill>
              </a:rPr>
              <a:t>are to extend to </a:t>
            </a:r>
            <a:r>
              <a:rPr lang="en-US" sz="4400" b="1" dirty="0" smtClean="0">
                <a:solidFill>
                  <a:schemeClr val="bg1"/>
                </a:solidFill>
              </a:rPr>
              <a:t>others</a:t>
            </a:r>
            <a:endParaRPr lang="en-US" sz="4400" dirty="0">
              <a:solidFill>
                <a:schemeClr val="bg1"/>
              </a:solidFill>
            </a:endParaRPr>
          </a:p>
          <a:p>
            <a:endParaRPr lang="en-US" sz="3600" i="1" dirty="0" smtClean="0">
              <a:solidFill>
                <a:schemeClr val="bg1"/>
              </a:solidFill>
              <a:latin typeface="Arial Unicode MS" pitchFamily="34" charset="-128"/>
              <a:ea typeface="Arial Unicode MS" pitchFamily="34" charset="-128"/>
              <a:cs typeface="Arial Unicode MS" pitchFamily="34" charset="-128"/>
            </a:endParaRPr>
          </a:p>
          <a:p>
            <a:r>
              <a:rPr lang="en-US" sz="3600" i="1" dirty="0" smtClean="0">
                <a:solidFill>
                  <a:schemeClr val="bg1"/>
                </a:solidFill>
                <a:latin typeface="Arial Unicode MS" pitchFamily="34" charset="-128"/>
                <a:ea typeface="Arial Unicode MS" pitchFamily="34" charset="-128"/>
                <a:cs typeface="Arial Unicode MS" pitchFamily="34" charset="-128"/>
              </a:rPr>
              <a:t>2 Corinthians 9:8</a:t>
            </a:r>
          </a:p>
          <a:p>
            <a:r>
              <a:rPr lang="en-US" sz="3600" i="1" dirty="0" smtClean="0">
                <a:solidFill>
                  <a:schemeClr val="bg1"/>
                </a:solidFill>
                <a:latin typeface="Arial Unicode MS" pitchFamily="34" charset="-128"/>
                <a:ea typeface="Arial Unicode MS" pitchFamily="34" charset="-128"/>
                <a:cs typeface="Arial Unicode MS" pitchFamily="34" charset="-128"/>
              </a:rPr>
              <a:t>And </a:t>
            </a:r>
            <a:r>
              <a:rPr lang="en-US" sz="3600" i="1" dirty="0">
                <a:solidFill>
                  <a:schemeClr val="bg1"/>
                </a:solidFill>
                <a:latin typeface="Arial Unicode MS" pitchFamily="34" charset="-128"/>
                <a:ea typeface="Arial Unicode MS" pitchFamily="34" charset="-128"/>
                <a:cs typeface="Arial Unicode MS" pitchFamily="34" charset="-128"/>
              </a:rPr>
              <a:t>God is able to make all grace abound to you, so that in all things at all times, having all that you need, you will abound in every good work.</a:t>
            </a:r>
            <a:r>
              <a:rPr lang="en-US" sz="3600" dirty="0">
                <a:solidFill>
                  <a:schemeClr val="bg1"/>
                </a:solidFill>
                <a:latin typeface="Arial Unicode MS" pitchFamily="34" charset="-128"/>
                <a:ea typeface="Arial Unicode MS" pitchFamily="34" charset="-128"/>
                <a:cs typeface="Arial Unicode MS" pitchFamily="34" charset="-128"/>
              </a:rPr>
              <a:t>  –</a:t>
            </a:r>
            <a:r>
              <a:rPr lang="en-US" sz="3600" dirty="0" smtClean="0">
                <a:solidFill>
                  <a:schemeClr val="bg1"/>
                </a:solidFill>
                <a:latin typeface="Arial Unicode MS" pitchFamily="34" charset="-128"/>
                <a:ea typeface="Arial Unicode MS" pitchFamily="34" charset="-128"/>
                <a:cs typeface="Arial Unicode MS" pitchFamily="34" charset="-128"/>
              </a:rPr>
              <a:t>NIV</a:t>
            </a:r>
            <a:endParaRPr lang="en-US" sz="3600" dirty="0">
              <a:solidFill>
                <a:schemeClr val="bg1"/>
              </a:solidFill>
              <a:latin typeface="Arial Unicode MS" pitchFamily="34" charset="-128"/>
              <a:ea typeface="Arial Unicode MS" pitchFamily="34" charset="-128"/>
              <a:cs typeface="Arial Unicode MS" pitchFamily="34" charset="-128"/>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tx2">
            <a:lumMod val="60000"/>
            <a:lumOff val="40000"/>
            <a:alpha val="89000"/>
          </a:schemeClr>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7315200" cy="1143000"/>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0800000" scaled="1"/>
            <a:tileRect/>
          </a:gradFill>
          <a:ln>
            <a:solidFill>
              <a:schemeClr val="tx2">
                <a:lumMod val="60000"/>
                <a:lumOff val="40000"/>
              </a:schemeClr>
            </a:solidFill>
          </a:ln>
        </p:spPr>
        <p:txBody>
          <a:bodyPr>
            <a:noAutofit/>
            <a:scene3d>
              <a:camera prst="orthographicFront"/>
              <a:lightRig rig="threePt" dir="t"/>
            </a:scene3d>
            <a:sp3d extrusionH="57150">
              <a:bevelT w="38100" h="38100" prst="relaxedInset"/>
            </a:sp3d>
          </a:bodyPr>
          <a:lstStyle/>
          <a:p>
            <a:r>
              <a:rPr lang="en-US" b="1" dirty="0" smtClean="0">
                <a:solidFill>
                  <a:schemeClr val="tx2">
                    <a:lumMod val="60000"/>
                    <a:lumOff val="40000"/>
                  </a:schemeClr>
                </a:solidFill>
                <a:effectLst/>
                <a:latin typeface="Lucida Calligraphy" pitchFamily="66" charset="0"/>
              </a:rPr>
              <a:t>Ambassadors of Grace</a:t>
            </a:r>
            <a:endParaRPr lang="en-US" b="1" dirty="0">
              <a:solidFill>
                <a:schemeClr val="tx2">
                  <a:lumMod val="60000"/>
                  <a:lumOff val="40000"/>
                </a:schemeClr>
              </a:solidFill>
              <a:effectLst/>
              <a:latin typeface="Lucida Calligraphy" pitchFamily="66" charset="0"/>
            </a:endParaRPr>
          </a:p>
        </p:txBody>
      </p:sp>
      <p:pic>
        <p:nvPicPr>
          <p:cNvPr id="4" name="Picture 3" descr="grace 4.jpeg"/>
          <p:cNvPicPr>
            <a:picLocks noChangeAspect="1"/>
          </p:cNvPicPr>
          <p:nvPr/>
        </p:nvPicPr>
        <p:blipFill>
          <a:blip r:embed="rId2" cstate="print">
            <a:lum bright="28000" contrast="-6000"/>
          </a:blip>
          <a:stretch>
            <a:fillRect/>
          </a:stretch>
        </p:blipFill>
        <p:spPr>
          <a:xfrm>
            <a:off x="7315200" y="0"/>
            <a:ext cx="1828800" cy="1143000"/>
          </a:xfrm>
          <a:prstGeom prst="rect">
            <a:avLst/>
          </a:prstGeom>
        </p:spPr>
      </p:pic>
      <p:sp>
        <p:nvSpPr>
          <p:cNvPr id="5" name="Rectangle 4"/>
          <p:cNvSpPr/>
          <p:nvPr/>
        </p:nvSpPr>
        <p:spPr>
          <a:xfrm>
            <a:off x="304800" y="1295400"/>
            <a:ext cx="8839200" cy="5078313"/>
          </a:xfrm>
          <a:prstGeom prst="rect">
            <a:avLst/>
          </a:prstGeom>
        </p:spPr>
        <p:txBody>
          <a:bodyPr wrap="square">
            <a:spAutoFit/>
          </a:bodyPr>
          <a:lstStyle/>
          <a:p>
            <a:pPr algn="ctr"/>
            <a:r>
              <a:rPr lang="en-US" sz="3600" b="1" i="1" dirty="0">
                <a:solidFill>
                  <a:srgbClr val="FFFF00"/>
                </a:solidFill>
              </a:rPr>
              <a:t>Seven </a:t>
            </a:r>
            <a:r>
              <a:rPr lang="en-US" sz="3600" b="1" i="1" dirty="0" smtClean="0">
                <a:solidFill>
                  <a:srgbClr val="FFFF00"/>
                </a:solidFill>
              </a:rPr>
              <a:t>Ways to Extend Grace </a:t>
            </a:r>
            <a:r>
              <a:rPr lang="en-US" sz="3600" b="1" i="1" dirty="0">
                <a:solidFill>
                  <a:srgbClr val="FFFF00"/>
                </a:solidFill>
              </a:rPr>
              <a:t>to </a:t>
            </a:r>
            <a:r>
              <a:rPr lang="en-US" sz="3600" b="1" i="1" dirty="0" smtClean="0">
                <a:solidFill>
                  <a:srgbClr val="FFFF00"/>
                </a:solidFill>
              </a:rPr>
              <a:t>Others</a:t>
            </a:r>
            <a:endParaRPr lang="en-US" sz="3600" i="1" dirty="0">
              <a:solidFill>
                <a:srgbClr val="FFFF00"/>
              </a:solidFill>
            </a:endParaRPr>
          </a:p>
          <a:p>
            <a:r>
              <a:rPr lang="en-US" dirty="0">
                <a:solidFill>
                  <a:schemeClr val="bg1"/>
                </a:solidFill>
              </a:rPr>
              <a:t> </a:t>
            </a:r>
            <a:endParaRPr lang="en-US" dirty="0" smtClean="0">
              <a:solidFill>
                <a:schemeClr val="bg1"/>
              </a:solidFill>
            </a:endParaRPr>
          </a:p>
          <a:p>
            <a:endParaRPr lang="en-US" dirty="0">
              <a:solidFill>
                <a:schemeClr val="bg1"/>
              </a:solidFill>
            </a:endParaRPr>
          </a:p>
          <a:p>
            <a:endParaRPr lang="en-US" dirty="0">
              <a:solidFill>
                <a:schemeClr val="bg1"/>
              </a:solidFill>
            </a:endParaRPr>
          </a:p>
          <a:p>
            <a:pPr marL="742950" lvl="0" indent="-742950">
              <a:buAutoNum type="arabicPeriod" startAt="6"/>
            </a:pPr>
            <a:r>
              <a:rPr lang="en-US" sz="4200" b="1" dirty="0" smtClean="0">
                <a:solidFill>
                  <a:schemeClr val="bg1"/>
                </a:solidFill>
              </a:rPr>
              <a:t>Extending grace means committing ourselves to only speak those things that build others up</a:t>
            </a:r>
          </a:p>
          <a:p>
            <a:pPr marL="742950" indent="-742950"/>
            <a:r>
              <a:rPr lang="en-US" sz="3600" dirty="0" smtClean="0">
                <a:solidFill>
                  <a:schemeClr val="bg1"/>
                </a:solidFill>
              </a:rPr>
              <a:t>       </a:t>
            </a:r>
            <a:endParaRPr lang="en-US" sz="3600" dirty="0" smtClean="0"/>
          </a:p>
          <a:p>
            <a:pPr marL="742950" lvl="0" indent="-742950"/>
            <a:endParaRPr lang="en-US" sz="3600" b="1" dirty="0" smtClean="0"/>
          </a:p>
          <a:p>
            <a:pPr marL="742950" lvl="0" indent="-742950"/>
            <a:endParaRPr lang="en-US" sz="3600" dirty="0" smtClean="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tx2">
            <a:lumMod val="60000"/>
            <a:lumOff val="40000"/>
            <a:alpha val="89000"/>
          </a:schemeClr>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7315200" cy="1143000"/>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0800000" scaled="1"/>
            <a:tileRect/>
          </a:gradFill>
          <a:ln>
            <a:solidFill>
              <a:schemeClr val="tx2">
                <a:lumMod val="60000"/>
                <a:lumOff val="40000"/>
              </a:schemeClr>
            </a:solidFill>
          </a:ln>
        </p:spPr>
        <p:txBody>
          <a:bodyPr>
            <a:noAutofit/>
            <a:scene3d>
              <a:camera prst="orthographicFront"/>
              <a:lightRig rig="threePt" dir="t"/>
            </a:scene3d>
            <a:sp3d extrusionH="57150">
              <a:bevelT w="38100" h="38100" prst="relaxedInset"/>
            </a:sp3d>
          </a:bodyPr>
          <a:lstStyle/>
          <a:p>
            <a:r>
              <a:rPr lang="en-US" b="1" dirty="0" smtClean="0">
                <a:solidFill>
                  <a:schemeClr val="tx2">
                    <a:lumMod val="60000"/>
                    <a:lumOff val="40000"/>
                  </a:schemeClr>
                </a:solidFill>
                <a:effectLst/>
                <a:latin typeface="Lucida Calligraphy" pitchFamily="66" charset="0"/>
              </a:rPr>
              <a:t>Ambassadors of Grace</a:t>
            </a:r>
            <a:endParaRPr lang="en-US" b="1" dirty="0">
              <a:solidFill>
                <a:schemeClr val="tx2">
                  <a:lumMod val="60000"/>
                  <a:lumOff val="40000"/>
                </a:schemeClr>
              </a:solidFill>
              <a:effectLst/>
              <a:latin typeface="Lucida Calligraphy" pitchFamily="66" charset="0"/>
            </a:endParaRPr>
          </a:p>
        </p:txBody>
      </p:sp>
      <p:pic>
        <p:nvPicPr>
          <p:cNvPr id="4" name="Picture 3" descr="grace 4.jpeg"/>
          <p:cNvPicPr>
            <a:picLocks noChangeAspect="1"/>
          </p:cNvPicPr>
          <p:nvPr/>
        </p:nvPicPr>
        <p:blipFill>
          <a:blip r:embed="rId2" cstate="print">
            <a:lum bright="28000" contrast="-6000"/>
          </a:blip>
          <a:stretch>
            <a:fillRect/>
          </a:stretch>
        </p:blipFill>
        <p:spPr>
          <a:xfrm>
            <a:off x="7315200" y="0"/>
            <a:ext cx="1828800" cy="1143000"/>
          </a:xfrm>
          <a:prstGeom prst="rect">
            <a:avLst/>
          </a:prstGeom>
        </p:spPr>
      </p:pic>
      <p:sp>
        <p:nvSpPr>
          <p:cNvPr id="5" name="Rectangle 4"/>
          <p:cNvSpPr/>
          <p:nvPr/>
        </p:nvSpPr>
        <p:spPr>
          <a:xfrm>
            <a:off x="304800" y="1295400"/>
            <a:ext cx="8839200" cy="5601533"/>
          </a:xfrm>
          <a:prstGeom prst="rect">
            <a:avLst/>
          </a:prstGeom>
        </p:spPr>
        <p:txBody>
          <a:bodyPr wrap="square">
            <a:spAutoFit/>
          </a:bodyPr>
          <a:lstStyle/>
          <a:p>
            <a:endParaRPr lang="en-US" dirty="0" smtClean="0">
              <a:solidFill>
                <a:schemeClr val="bg1"/>
              </a:solidFill>
            </a:endParaRPr>
          </a:p>
          <a:p>
            <a:endParaRPr lang="en-US" dirty="0">
              <a:solidFill>
                <a:schemeClr val="bg1"/>
              </a:solidFill>
            </a:endParaRPr>
          </a:p>
          <a:p>
            <a:r>
              <a:rPr lang="en-US" dirty="0">
                <a:solidFill>
                  <a:schemeClr val="bg1"/>
                </a:solidFill>
              </a:rPr>
              <a:t> </a:t>
            </a:r>
          </a:p>
          <a:p>
            <a:r>
              <a:rPr lang="en-US" sz="3600" dirty="0" smtClean="0">
                <a:solidFill>
                  <a:schemeClr val="bg1"/>
                </a:solidFill>
              </a:rPr>
              <a:t>Ephesians 4:29</a:t>
            </a:r>
          </a:p>
          <a:p>
            <a:endParaRPr lang="en-US" sz="1600" i="1" dirty="0">
              <a:solidFill>
                <a:schemeClr val="bg1"/>
              </a:solidFill>
            </a:endParaRPr>
          </a:p>
          <a:p>
            <a:r>
              <a:rPr lang="en-US" sz="3600" i="1" dirty="0" smtClean="0">
                <a:solidFill>
                  <a:schemeClr val="bg1"/>
                </a:solidFill>
              </a:rPr>
              <a:t>Let </a:t>
            </a:r>
            <a:r>
              <a:rPr lang="en-US" sz="3600" i="1" dirty="0">
                <a:solidFill>
                  <a:schemeClr val="bg1"/>
                </a:solidFill>
              </a:rPr>
              <a:t>no corrupt word proceed out of your mouth, but what is good for necessary edification, that it may impart grace to the hearers.</a:t>
            </a:r>
            <a:r>
              <a:rPr lang="en-US" sz="3600" dirty="0">
                <a:solidFill>
                  <a:schemeClr val="bg1"/>
                </a:solidFill>
              </a:rPr>
              <a:t>  </a:t>
            </a:r>
          </a:p>
          <a:p>
            <a:pPr marL="742950" indent="-742950"/>
            <a:endParaRPr lang="en-US" sz="3600" dirty="0" smtClean="0"/>
          </a:p>
          <a:p>
            <a:pPr marL="742950" lvl="0" indent="-742950"/>
            <a:endParaRPr lang="en-US" sz="3600" b="1" dirty="0" smtClean="0"/>
          </a:p>
          <a:p>
            <a:pPr marL="742950" lvl="0" indent="-742950"/>
            <a:endParaRPr lang="en-US" sz="3600" dirty="0" smtClean="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tx2">
            <a:lumMod val="60000"/>
            <a:lumOff val="40000"/>
            <a:alpha val="89000"/>
          </a:schemeClr>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7315200" cy="1143000"/>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0800000" scaled="1"/>
            <a:tileRect/>
          </a:gradFill>
          <a:ln>
            <a:solidFill>
              <a:schemeClr val="tx2">
                <a:lumMod val="60000"/>
                <a:lumOff val="40000"/>
              </a:schemeClr>
            </a:solidFill>
          </a:ln>
        </p:spPr>
        <p:txBody>
          <a:bodyPr>
            <a:noAutofit/>
            <a:scene3d>
              <a:camera prst="orthographicFront"/>
              <a:lightRig rig="threePt" dir="t"/>
            </a:scene3d>
            <a:sp3d extrusionH="57150">
              <a:bevelT w="38100" h="38100" prst="relaxedInset"/>
            </a:sp3d>
          </a:bodyPr>
          <a:lstStyle/>
          <a:p>
            <a:r>
              <a:rPr lang="en-US" b="1" dirty="0" smtClean="0">
                <a:solidFill>
                  <a:schemeClr val="tx2">
                    <a:lumMod val="60000"/>
                    <a:lumOff val="40000"/>
                  </a:schemeClr>
                </a:solidFill>
                <a:effectLst/>
                <a:latin typeface="Lucida Calligraphy" pitchFamily="66" charset="0"/>
              </a:rPr>
              <a:t>Ambassadors of Grace</a:t>
            </a:r>
            <a:endParaRPr lang="en-US" b="1" dirty="0">
              <a:solidFill>
                <a:schemeClr val="tx2">
                  <a:lumMod val="60000"/>
                  <a:lumOff val="40000"/>
                </a:schemeClr>
              </a:solidFill>
              <a:effectLst/>
              <a:latin typeface="Lucida Calligraphy" pitchFamily="66" charset="0"/>
            </a:endParaRPr>
          </a:p>
        </p:txBody>
      </p:sp>
      <p:pic>
        <p:nvPicPr>
          <p:cNvPr id="4" name="Picture 3" descr="grace 4.jpeg"/>
          <p:cNvPicPr>
            <a:picLocks noChangeAspect="1"/>
          </p:cNvPicPr>
          <p:nvPr/>
        </p:nvPicPr>
        <p:blipFill>
          <a:blip r:embed="rId2" cstate="print">
            <a:lum bright="28000" contrast="-6000"/>
          </a:blip>
          <a:stretch>
            <a:fillRect/>
          </a:stretch>
        </p:blipFill>
        <p:spPr>
          <a:xfrm>
            <a:off x="7315200" y="0"/>
            <a:ext cx="1828800" cy="1143000"/>
          </a:xfrm>
          <a:prstGeom prst="rect">
            <a:avLst/>
          </a:prstGeom>
        </p:spPr>
      </p:pic>
      <p:sp>
        <p:nvSpPr>
          <p:cNvPr id="5" name="Rectangle 4"/>
          <p:cNvSpPr/>
          <p:nvPr/>
        </p:nvSpPr>
        <p:spPr>
          <a:xfrm>
            <a:off x="304800" y="1295400"/>
            <a:ext cx="8839200" cy="4801314"/>
          </a:xfrm>
          <a:prstGeom prst="rect">
            <a:avLst/>
          </a:prstGeom>
        </p:spPr>
        <p:txBody>
          <a:bodyPr wrap="square">
            <a:spAutoFit/>
          </a:bodyPr>
          <a:lstStyle/>
          <a:p>
            <a:endParaRPr lang="en-US" dirty="0" smtClean="0">
              <a:solidFill>
                <a:schemeClr val="bg1"/>
              </a:solidFill>
            </a:endParaRPr>
          </a:p>
          <a:p>
            <a:endParaRPr lang="en-US" dirty="0">
              <a:solidFill>
                <a:schemeClr val="bg1"/>
              </a:solidFill>
            </a:endParaRPr>
          </a:p>
          <a:p>
            <a:r>
              <a:rPr lang="en-US" dirty="0">
                <a:solidFill>
                  <a:schemeClr val="bg1"/>
                </a:solidFill>
              </a:rPr>
              <a:t> </a:t>
            </a:r>
          </a:p>
          <a:p>
            <a:r>
              <a:rPr lang="en-US" sz="3600" dirty="0" smtClean="0">
                <a:solidFill>
                  <a:schemeClr val="bg1"/>
                </a:solidFill>
              </a:rPr>
              <a:t>Colossians 4:6</a:t>
            </a:r>
          </a:p>
          <a:p>
            <a:r>
              <a:rPr lang="en-US" sz="3600" i="1" dirty="0" smtClean="0">
                <a:solidFill>
                  <a:schemeClr val="bg1"/>
                </a:solidFill>
              </a:rPr>
              <a:t>Let </a:t>
            </a:r>
            <a:r>
              <a:rPr lang="en-US" sz="3600" i="1" dirty="0">
                <a:solidFill>
                  <a:schemeClr val="bg1"/>
                </a:solidFill>
              </a:rPr>
              <a:t>your speech always be with grace, seasoned with salt, that you may know how you ought to answer each one.</a:t>
            </a:r>
            <a:r>
              <a:rPr lang="en-US" sz="3600" dirty="0">
                <a:solidFill>
                  <a:schemeClr val="bg1"/>
                </a:solidFill>
              </a:rPr>
              <a:t>  </a:t>
            </a:r>
          </a:p>
          <a:p>
            <a:pPr marL="742950" indent="-742950"/>
            <a:endParaRPr lang="en-US" sz="3600" dirty="0" smtClean="0"/>
          </a:p>
          <a:p>
            <a:pPr marL="742950" lvl="0" indent="-742950"/>
            <a:endParaRPr lang="en-US" sz="3600" b="1" dirty="0" smtClean="0"/>
          </a:p>
          <a:p>
            <a:pPr marL="742950" lvl="0" indent="-742950"/>
            <a:endParaRPr lang="en-US" sz="3600" dirty="0" smtClean="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tx2">
            <a:lumMod val="60000"/>
            <a:lumOff val="40000"/>
            <a:alpha val="89000"/>
          </a:schemeClr>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7315200" cy="1143000"/>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0800000" scaled="1"/>
            <a:tileRect/>
          </a:gradFill>
          <a:ln>
            <a:solidFill>
              <a:schemeClr val="tx2">
                <a:lumMod val="60000"/>
                <a:lumOff val="40000"/>
              </a:schemeClr>
            </a:solidFill>
          </a:ln>
        </p:spPr>
        <p:txBody>
          <a:bodyPr>
            <a:noAutofit/>
            <a:scene3d>
              <a:camera prst="orthographicFront"/>
              <a:lightRig rig="threePt" dir="t"/>
            </a:scene3d>
            <a:sp3d extrusionH="57150">
              <a:bevelT w="38100" h="38100" prst="relaxedInset"/>
            </a:sp3d>
          </a:bodyPr>
          <a:lstStyle/>
          <a:p>
            <a:r>
              <a:rPr lang="en-US" b="1" dirty="0" smtClean="0">
                <a:solidFill>
                  <a:schemeClr val="tx2">
                    <a:lumMod val="60000"/>
                    <a:lumOff val="40000"/>
                  </a:schemeClr>
                </a:solidFill>
                <a:effectLst/>
                <a:latin typeface="Lucida Calligraphy" pitchFamily="66" charset="0"/>
              </a:rPr>
              <a:t>Ambassadors of Grace</a:t>
            </a:r>
            <a:endParaRPr lang="en-US" b="1" dirty="0">
              <a:solidFill>
                <a:schemeClr val="tx2">
                  <a:lumMod val="60000"/>
                  <a:lumOff val="40000"/>
                </a:schemeClr>
              </a:solidFill>
              <a:effectLst/>
              <a:latin typeface="Lucida Calligraphy" pitchFamily="66" charset="0"/>
            </a:endParaRPr>
          </a:p>
        </p:txBody>
      </p:sp>
      <p:pic>
        <p:nvPicPr>
          <p:cNvPr id="4" name="Picture 3" descr="grace 4.jpeg"/>
          <p:cNvPicPr>
            <a:picLocks noChangeAspect="1"/>
          </p:cNvPicPr>
          <p:nvPr/>
        </p:nvPicPr>
        <p:blipFill>
          <a:blip r:embed="rId2" cstate="print">
            <a:lum bright="28000" contrast="-6000"/>
          </a:blip>
          <a:stretch>
            <a:fillRect/>
          </a:stretch>
        </p:blipFill>
        <p:spPr>
          <a:xfrm>
            <a:off x="7315200" y="0"/>
            <a:ext cx="1828800" cy="1143000"/>
          </a:xfrm>
          <a:prstGeom prst="rect">
            <a:avLst/>
          </a:prstGeom>
        </p:spPr>
      </p:pic>
      <p:sp>
        <p:nvSpPr>
          <p:cNvPr id="5" name="Rectangle 4"/>
          <p:cNvSpPr/>
          <p:nvPr/>
        </p:nvSpPr>
        <p:spPr>
          <a:xfrm>
            <a:off x="304800" y="1295400"/>
            <a:ext cx="8839200" cy="4893647"/>
          </a:xfrm>
          <a:prstGeom prst="rect">
            <a:avLst/>
          </a:prstGeom>
        </p:spPr>
        <p:txBody>
          <a:bodyPr wrap="square">
            <a:spAutoFit/>
          </a:bodyPr>
          <a:lstStyle/>
          <a:p>
            <a:pPr algn="ctr"/>
            <a:r>
              <a:rPr lang="en-US" sz="3600" b="1" i="1" dirty="0">
                <a:solidFill>
                  <a:srgbClr val="FFFF00"/>
                </a:solidFill>
              </a:rPr>
              <a:t>Seven </a:t>
            </a:r>
            <a:r>
              <a:rPr lang="en-US" sz="3600" b="1" i="1" dirty="0" smtClean="0">
                <a:solidFill>
                  <a:srgbClr val="FFFF00"/>
                </a:solidFill>
              </a:rPr>
              <a:t>Ways to Extend Grace </a:t>
            </a:r>
            <a:r>
              <a:rPr lang="en-US" sz="3600" b="1" i="1" dirty="0">
                <a:solidFill>
                  <a:srgbClr val="FFFF00"/>
                </a:solidFill>
              </a:rPr>
              <a:t>to </a:t>
            </a:r>
            <a:r>
              <a:rPr lang="en-US" sz="3600" b="1" i="1" dirty="0" smtClean="0">
                <a:solidFill>
                  <a:srgbClr val="FFFF00"/>
                </a:solidFill>
              </a:rPr>
              <a:t>Others</a:t>
            </a:r>
            <a:endParaRPr lang="en-US" sz="3600" i="1" dirty="0">
              <a:solidFill>
                <a:srgbClr val="FFFF00"/>
              </a:solidFill>
            </a:endParaRPr>
          </a:p>
          <a:p>
            <a:r>
              <a:rPr lang="en-US" dirty="0">
                <a:solidFill>
                  <a:schemeClr val="bg1"/>
                </a:solidFill>
              </a:rPr>
              <a:t> </a:t>
            </a:r>
            <a:endParaRPr lang="en-US" dirty="0" smtClean="0">
              <a:solidFill>
                <a:schemeClr val="bg1"/>
              </a:solidFill>
            </a:endParaRPr>
          </a:p>
          <a:p>
            <a:endParaRPr lang="en-US" dirty="0">
              <a:solidFill>
                <a:schemeClr val="bg1"/>
              </a:solidFill>
            </a:endParaRPr>
          </a:p>
          <a:p>
            <a:endParaRPr lang="en-US" dirty="0" smtClean="0">
              <a:solidFill>
                <a:schemeClr val="bg1"/>
              </a:solidFill>
            </a:endParaRPr>
          </a:p>
          <a:p>
            <a:endParaRPr lang="en-US" dirty="0">
              <a:solidFill>
                <a:schemeClr val="bg1"/>
              </a:solidFill>
            </a:endParaRPr>
          </a:p>
          <a:p>
            <a:pPr marL="742950" lvl="0" indent="-742950"/>
            <a:r>
              <a:rPr lang="en-US" sz="4400" b="1" dirty="0" smtClean="0">
                <a:solidFill>
                  <a:schemeClr val="bg1"/>
                </a:solidFill>
              </a:rPr>
              <a:t>7.  Extending </a:t>
            </a:r>
            <a:r>
              <a:rPr lang="en-US" sz="4400" b="1" dirty="0">
                <a:solidFill>
                  <a:schemeClr val="bg1"/>
                </a:solidFill>
              </a:rPr>
              <a:t>grace means showing kindness to all through Jesus Christ</a:t>
            </a:r>
            <a:endParaRPr lang="en-US" sz="4400" dirty="0" smtClean="0">
              <a:solidFill>
                <a:schemeClr val="bg1"/>
              </a:solidFill>
            </a:endParaRPr>
          </a:p>
          <a:p>
            <a:pPr marL="742950" lvl="0" indent="-742950"/>
            <a:endParaRPr lang="en-US" sz="3600" b="1" dirty="0" smtClean="0"/>
          </a:p>
          <a:p>
            <a:pPr marL="742950" lvl="0" indent="-742950"/>
            <a:endParaRPr lang="en-US" sz="3600" dirty="0" smtClean="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tx2">
            <a:lumMod val="60000"/>
            <a:lumOff val="40000"/>
            <a:alpha val="89000"/>
          </a:schemeClr>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7315200" cy="1143000"/>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0800000" scaled="1"/>
            <a:tileRect/>
          </a:gradFill>
          <a:ln>
            <a:solidFill>
              <a:schemeClr val="tx2">
                <a:lumMod val="60000"/>
                <a:lumOff val="40000"/>
              </a:schemeClr>
            </a:solidFill>
          </a:ln>
        </p:spPr>
        <p:txBody>
          <a:bodyPr>
            <a:noAutofit/>
            <a:scene3d>
              <a:camera prst="orthographicFront"/>
              <a:lightRig rig="threePt" dir="t"/>
            </a:scene3d>
            <a:sp3d extrusionH="57150">
              <a:bevelT w="38100" h="38100" prst="relaxedInset"/>
            </a:sp3d>
          </a:bodyPr>
          <a:lstStyle/>
          <a:p>
            <a:r>
              <a:rPr lang="en-US" b="1" dirty="0" smtClean="0">
                <a:solidFill>
                  <a:schemeClr val="tx2">
                    <a:lumMod val="60000"/>
                    <a:lumOff val="40000"/>
                  </a:schemeClr>
                </a:solidFill>
                <a:effectLst/>
                <a:latin typeface="Lucida Calligraphy" pitchFamily="66" charset="0"/>
              </a:rPr>
              <a:t>Ambassadors of Grace</a:t>
            </a:r>
            <a:endParaRPr lang="en-US" b="1" dirty="0">
              <a:solidFill>
                <a:schemeClr val="tx2">
                  <a:lumMod val="60000"/>
                  <a:lumOff val="40000"/>
                </a:schemeClr>
              </a:solidFill>
              <a:effectLst/>
              <a:latin typeface="Lucida Calligraphy" pitchFamily="66" charset="0"/>
            </a:endParaRPr>
          </a:p>
        </p:txBody>
      </p:sp>
      <p:pic>
        <p:nvPicPr>
          <p:cNvPr id="4" name="Picture 3" descr="grace 4.jpeg"/>
          <p:cNvPicPr>
            <a:picLocks noChangeAspect="1"/>
          </p:cNvPicPr>
          <p:nvPr/>
        </p:nvPicPr>
        <p:blipFill>
          <a:blip r:embed="rId2" cstate="print">
            <a:lum bright="28000" contrast="-6000"/>
          </a:blip>
          <a:stretch>
            <a:fillRect/>
          </a:stretch>
        </p:blipFill>
        <p:spPr>
          <a:xfrm>
            <a:off x="7315200" y="0"/>
            <a:ext cx="1828800" cy="1143000"/>
          </a:xfrm>
          <a:prstGeom prst="rect">
            <a:avLst/>
          </a:prstGeom>
        </p:spPr>
      </p:pic>
      <p:sp>
        <p:nvSpPr>
          <p:cNvPr id="5" name="Rectangle 4"/>
          <p:cNvSpPr/>
          <p:nvPr/>
        </p:nvSpPr>
        <p:spPr>
          <a:xfrm>
            <a:off x="304800" y="1295400"/>
            <a:ext cx="8839200" cy="5632311"/>
          </a:xfrm>
          <a:prstGeom prst="rect">
            <a:avLst/>
          </a:prstGeom>
        </p:spPr>
        <p:txBody>
          <a:bodyPr wrap="square">
            <a:spAutoFit/>
          </a:bodyPr>
          <a:lstStyle/>
          <a:p>
            <a:endParaRPr lang="en-US" sz="3600" b="1" dirty="0" smtClean="0">
              <a:solidFill>
                <a:schemeClr val="bg1"/>
              </a:solidFill>
            </a:endParaRPr>
          </a:p>
          <a:p>
            <a:r>
              <a:rPr lang="en-US" sz="3600" b="1" dirty="0" smtClean="0">
                <a:solidFill>
                  <a:schemeClr val="bg1"/>
                </a:solidFill>
              </a:rPr>
              <a:t>Ephesians 2:4-7</a:t>
            </a:r>
          </a:p>
          <a:p>
            <a:endParaRPr lang="en-US" sz="3600" b="1" dirty="0" smtClean="0">
              <a:solidFill>
                <a:schemeClr val="bg1"/>
              </a:solidFill>
            </a:endParaRPr>
          </a:p>
          <a:p>
            <a:r>
              <a:rPr lang="en-US" sz="3600" i="1" dirty="0" smtClean="0">
                <a:solidFill>
                  <a:schemeClr val="bg1"/>
                </a:solidFill>
              </a:rPr>
              <a:t>But </a:t>
            </a:r>
            <a:r>
              <a:rPr lang="en-US" sz="3600" i="1" dirty="0">
                <a:solidFill>
                  <a:schemeClr val="bg1"/>
                </a:solidFill>
              </a:rPr>
              <a:t>God, who is rich in mercy, because of His great love with which He loved us, 5 even when we were dead in trespasses, made us alive together with Christ (by grace you have been saved), 6 and raised us up </a:t>
            </a:r>
            <a:r>
              <a:rPr lang="en-US" sz="3600" i="1" dirty="0" smtClean="0">
                <a:solidFill>
                  <a:schemeClr val="bg1"/>
                </a:solidFill>
              </a:rPr>
              <a:t>together… </a:t>
            </a:r>
            <a:endParaRPr lang="en-US" sz="3600" dirty="0">
              <a:solidFill>
                <a:schemeClr val="bg1"/>
              </a:solidFill>
            </a:endParaRPr>
          </a:p>
          <a:p>
            <a:pPr marL="742950" lvl="0" indent="-742950"/>
            <a:endParaRPr lang="en-US" sz="3600" b="1" dirty="0" smtClean="0"/>
          </a:p>
          <a:p>
            <a:pPr marL="742950" lvl="0" indent="-742950"/>
            <a:endParaRPr lang="en-US" sz="3600" dirty="0" smtClean="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tx2">
            <a:lumMod val="60000"/>
            <a:lumOff val="40000"/>
            <a:alpha val="89000"/>
          </a:schemeClr>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7315200" cy="1143000"/>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0800000" scaled="1"/>
            <a:tileRect/>
          </a:gradFill>
          <a:ln>
            <a:solidFill>
              <a:schemeClr val="tx2">
                <a:lumMod val="60000"/>
                <a:lumOff val="40000"/>
              </a:schemeClr>
            </a:solidFill>
          </a:ln>
        </p:spPr>
        <p:txBody>
          <a:bodyPr>
            <a:noAutofit/>
            <a:scene3d>
              <a:camera prst="orthographicFront"/>
              <a:lightRig rig="threePt" dir="t"/>
            </a:scene3d>
            <a:sp3d extrusionH="57150">
              <a:bevelT w="38100" h="38100" prst="relaxedInset"/>
            </a:sp3d>
          </a:bodyPr>
          <a:lstStyle/>
          <a:p>
            <a:r>
              <a:rPr lang="en-US" b="1" dirty="0" smtClean="0">
                <a:solidFill>
                  <a:schemeClr val="tx2">
                    <a:lumMod val="60000"/>
                    <a:lumOff val="40000"/>
                  </a:schemeClr>
                </a:solidFill>
                <a:effectLst/>
                <a:latin typeface="Lucida Calligraphy" pitchFamily="66" charset="0"/>
              </a:rPr>
              <a:t>Ambassadors of Grace</a:t>
            </a:r>
            <a:endParaRPr lang="en-US" b="1" dirty="0">
              <a:solidFill>
                <a:schemeClr val="tx2">
                  <a:lumMod val="60000"/>
                  <a:lumOff val="40000"/>
                </a:schemeClr>
              </a:solidFill>
              <a:effectLst/>
              <a:latin typeface="Lucida Calligraphy" pitchFamily="66" charset="0"/>
            </a:endParaRPr>
          </a:p>
        </p:txBody>
      </p:sp>
      <p:pic>
        <p:nvPicPr>
          <p:cNvPr id="4" name="Picture 3" descr="grace 4.jpeg"/>
          <p:cNvPicPr>
            <a:picLocks noChangeAspect="1"/>
          </p:cNvPicPr>
          <p:nvPr/>
        </p:nvPicPr>
        <p:blipFill>
          <a:blip r:embed="rId2" cstate="print">
            <a:lum bright="28000" contrast="-6000"/>
          </a:blip>
          <a:stretch>
            <a:fillRect/>
          </a:stretch>
        </p:blipFill>
        <p:spPr>
          <a:xfrm>
            <a:off x="7315200" y="0"/>
            <a:ext cx="1828800" cy="1143000"/>
          </a:xfrm>
          <a:prstGeom prst="rect">
            <a:avLst/>
          </a:prstGeom>
        </p:spPr>
      </p:pic>
      <p:sp>
        <p:nvSpPr>
          <p:cNvPr id="5" name="Rectangle 4"/>
          <p:cNvSpPr/>
          <p:nvPr/>
        </p:nvSpPr>
        <p:spPr>
          <a:xfrm>
            <a:off x="304800" y="1295400"/>
            <a:ext cx="8839200" cy="5632311"/>
          </a:xfrm>
          <a:prstGeom prst="rect">
            <a:avLst/>
          </a:prstGeom>
        </p:spPr>
        <p:txBody>
          <a:bodyPr wrap="square">
            <a:spAutoFit/>
          </a:bodyPr>
          <a:lstStyle/>
          <a:p>
            <a:endParaRPr lang="en-US" sz="3600" dirty="0" smtClean="0">
              <a:solidFill>
                <a:schemeClr val="bg1"/>
              </a:solidFill>
            </a:endParaRPr>
          </a:p>
          <a:p>
            <a:r>
              <a:rPr lang="en-US" sz="3600" dirty="0" smtClean="0">
                <a:solidFill>
                  <a:schemeClr val="bg1"/>
                </a:solidFill>
              </a:rPr>
              <a:t>Ephesians 2:4-7 (Cont’)</a:t>
            </a:r>
          </a:p>
          <a:p>
            <a:endParaRPr lang="en-US" sz="3600" dirty="0" smtClean="0">
              <a:solidFill>
                <a:schemeClr val="bg1"/>
              </a:solidFill>
            </a:endParaRPr>
          </a:p>
          <a:p>
            <a:r>
              <a:rPr lang="en-US" sz="3600" i="1" dirty="0" smtClean="0">
                <a:solidFill>
                  <a:schemeClr val="bg1"/>
                </a:solidFill>
              </a:rPr>
              <a:t>…and made us sit together in the heavenly places in Christ Jesus, 7 that in the ages to come He might show the exceeding riches of His grace in His kindness toward us in Christ Jesus.</a:t>
            </a:r>
            <a:endParaRPr lang="en-US" sz="3600" b="1" dirty="0" smtClean="0">
              <a:solidFill>
                <a:schemeClr val="bg1"/>
              </a:solidFill>
            </a:endParaRPr>
          </a:p>
          <a:p>
            <a:pPr marL="742950" lvl="0" indent="-742950"/>
            <a:endParaRPr lang="en-US" sz="3600" b="1" dirty="0" smtClean="0"/>
          </a:p>
          <a:p>
            <a:pPr marL="742950" lvl="0" indent="-742950"/>
            <a:endParaRPr lang="en-US" sz="3600" dirty="0" smtClean="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tx2">
            <a:lumMod val="60000"/>
            <a:lumOff val="40000"/>
            <a:alpha val="89000"/>
          </a:schemeClr>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7315200" cy="1143000"/>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0800000" scaled="1"/>
            <a:tileRect/>
          </a:gradFill>
          <a:ln>
            <a:solidFill>
              <a:schemeClr val="tx2">
                <a:lumMod val="60000"/>
                <a:lumOff val="40000"/>
              </a:schemeClr>
            </a:solidFill>
          </a:ln>
        </p:spPr>
        <p:txBody>
          <a:bodyPr>
            <a:noAutofit/>
            <a:scene3d>
              <a:camera prst="orthographicFront"/>
              <a:lightRig rig="threePt" dir="t"/>
            </a:scene3d>
            <a:sp3d extrusionH="57150">
              <a:bevelT w="38100" h="38100" prst="relaxedInset"/>
            </a:sp3d>
          </a:bodyPr>
          <a:lstStyle/>
          <a:p>
            <a:r>
              <a:rPr lang="en-US" b="1" dirty="0" smtClean="0">
                <a:solidFill>
                  <a:schemeClr val="tx2">
                    <a:lumMod val="60000"/>
                    <a:lumOff val="40000"/>
                  </a:schemeClr>
                </a:solidFill>
                <a:effectLst/>
                <a:latin typeface="Lucida Calligraphy" pitchFamily="66" charset="0"/>
              </a:rPr>
              <a:t>Ambassadors of Grace</a:t>
            </a:r>
            <a:endParaRPr lang="en-US" b="1" dirty="0">
              <a:solidFill>
                <a:schemeClr val="tx2">
                  <a:lumMod val="60000"/>
                  <a:lumOff val="40000"/>
                </a:schemeClr>
              </a:solidFill>
              <a:effectLst/>
              <a:latin typeface="Lucida Calligraphy" pitchFamily="66" charset="0"/>
            </a:endParaRPr>
          </a:p>
        </p:txBody>
      </p:sp>
      <p:pic>
        <p:nvPicPr>
          <p:cNvPr id="4" name="Picture 3" descr="grace 4.jpeg"/>
          <p:cNvPicPr>
            <a:picLocks noChangeAspect="1"/>
          </p:cNvPicPr>
          <p:nvPr/>
        </p:nvPicPr>
        <p:blipFill>
          <a:blip r:embed="rId2" cstate="print">
            <a:lum bright="28000" contrast="-6000"/>
          </a:blip>
          <a:stretch>
            <a:fillRect/>
          </a:stretch>
        </p:blipFill>
        <p:spPr>
          <a:xfrm>
            <a:off x="7315200" y="0"/>
            <a:ext cx="1828800" cy="1143000"/>
          </a:xfrm>
          <a:prstGeom prst="rect">
            <a:avLst/>
          </a:prstGeom>
        </p:spPr>
      </p:pic>
      <p:sp>
        <p:nvSpPr>
          <p:cNvPr id="5" name="Rectangle 4"/>
          <p:cNvSpPr/>
          <p:nvPr/>
        </p:nvSpPr>
        <p:spPr>
          <a:xfrm>
            <a:off x="304800" y="1295400"/>
            <a:ext cx="8839200" cy="6186309"/>
          </a:xfrm>
          <a:prstGeom prst="rect">
            <a:avLst/>
          </a:prstGeom>
        </p:spPr>
        <p:txBody>
          <a:bodyPr wrap="square">
            <a:spAutoFit/>
          </a:bodyPr>
          <a:lstStyle/>
          <a:p>
            <a:endParaRPr lang="en-US" sz="3600" dirty="0" smtClean="0">
              <a:solidFill>
                <a:schemeClr val="bg1"/>
              </a:solidFill>
            </a:endParaRPr>
          </a:p>
          <a:p>
            <a:r>
              <a:rPr lang="en-US" sz="3600" dirty="0" smtClean="0">
                <a:solidFill>
                  <a:schemeClr val="bg1"/>
                </a:solidFill>
              </a:rPr>
              <a:t>We must not receive the grace of God…</a:t>
            </a:r>
          </a:p>
          <a:p>
            <a:r>
              <a:rPr lang="en-US" sz="3600" dirty="0">
                <a:solidFill>
                  <a:schemeClr val="bg1"/>
                </a:solidFill>
              </a:rPr>
              <a:t>	</a:t>
            </a:r>
            <a:r>
              <a:rPr lang="en-US" sz="3600" dirty="0" smtClean="0">
                <a:solidFill>
                  <a:schemeClr val="bg1"/>
                </a:solidFill>
              </a:rPr>
              <a:t>						…in vain</a:t>
            </a:r>
          </a:p>
          <a:p>
            <a:endParaRPr lang="en-US" sz="3600" b="1" dirty="0">
              <a:solidFill>
                <a:schemeClr val="bg1"/>
              </a:solidFill>
            </a:endParaRPr>
          </a:p>
          <a:p>
            <a:r>
              <a:rPr lang="en-US" sz="3600" b="1" dirty="0" smtClean="0">
                <a:solidFill>
                  <a:schemeClr val="bg1"/>
                </a:solidFill>
              </a:rPr>
              <a:t>2 Corinthians 6:1</a:t>
            </a:r>
          </a:p>
          <a:p>
            <a:r>
              <a:rPr lang="en-US" sz="3600" i="1" dirty="0">
                <a:solidFill>
                  <a:schemeClr val="bg1"/>
                </a:solidFill>
              </a:rPr>
              <a:t>We….plead with you not to receive the grace of God in vain.</a:t>
            </a:r>
            <a:endParaRPr lang="en-US" sz="3600" dirty="0">
              <a:solidFill>
                <a:schemeClr val="bg1"/>
              </a:solidFill>
            </a:endParaRPr>
          </a:p>
          <a:p>
            <a:endParaRPr lang="en-US" sz="3600" b="1" dirty="0" smtClean="0">
              <a:solidFill>
                <a:schemeClr val="bg1"/>
              </a:solidFill>
            </a:endParaRPr>
          </a:p>
          <a:p>
            <a:endParaRPr lang="en-US" sz="3600" b="1" dirty="0" smtClean="0">
              <a:solidFill>
                <a:schemeClr val="bg1"/>
              </a:solidFill>
            </a:endParaRPr>
          </a:p>
          <a:p>
            <a:pPr marL="742950" lvl="0" indent="-742950"/>
            <a:endParaRPr lang="en-US" sz="3600" b="1" dirty="0" smtClean="0"/>
          </a:p>
          <a:p>
            <a:pPr marL="742950" lvl="0" indent="-742950"/>
            <a:endParaRPr lang="en-US" sz="3600" dirty="0" smtClean="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tx2">
            <a:lumMod val="60000"/>
            <a:lumOff val="40000"/>
            <a:alpha val="89000"/>
          </a:schemeClr>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7315200" cy="1143000"/>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0800000" scaled="1"/>
            <a:tileRect/>
          </a:gradFill>
          <a:ln>
            <a:solidFill>
              <a:schemeClr val="tx2">
                <a:lumMod val="60000"/>
                <a:lumOff val="40000"/>
              </a:schemeClr>
            </a:solidFill>
          </a:ln>
        </p:spPr>
        <p:txBody>
          <a:bodyPr>
            <a:noAutofit/>
            <a:scene3d>
              <a:camera prst="orthographicFront"/>
              <a:lightRig rig="threePt" dir="t"/>
            </a:scene3d>
            <a:sp3d extrusionH="57150">
              <a:bevelT w="38100" h="38100" prst="relaxedInset"/>
            </a:sp3d>
          </a:bodyPr>
          <a:lstStyle/>
          <a:p>
            <a:r>
              <a:rPr lang="en-US" b="1" dirty="0" smtClean="0">
                <a:solidFill>
                  <a:schemeClr val="tx2">
                    <a:lumMod val="60000"/>
                    <a:lumOff val="40000"/>
                  </a:schemeClr>
                </a:solidFill>
                <a:effectLst/>
                <a:latin typeface="Lucida Calligraphy" pitchFamily="66" charset="0"/>
              </a:rPr>
              <a:t>Ambassadors of Grace</a:t>
            </a:r>
            <a:endParaRPr lang="en-US" b="1" dirty="0">
              <a:solidFill>
                <a:schemeClr val="tx2">
                  <a:lumMod val="60000"/>
                  <a:lumOff val="40000"/>
                </a:schemeClr>
              </a:solidFill>
              <a:effectLst/>
              <a:latin typeface="Lucida Calligraphy" pitchFamily="66" charset="0"/>
            </a:endParaRPr>
          </a:p>
        </p:txBody>
      </p:sp>
      <p:pic>
        <p:nvPicPr>
          <p:cNvPr id="4" name="Picture 3" descr="grace 4.jpeg"/>
          <p:cNvPicPr>
            <a:picLocks noChangeAspect="1"/>
          </p:cNvPicPr>
          <p:nvPr/>
        </p:nvPicPr>
        <p:blipFill>
          <a:blip r:embed="rId2" cstate="print">
            <a:lum bright="28000" contrast="-6000"/>
          </a:blip>
          <a:stretch>
            <a:fillRect/>
          </a:stretch>
        </p:blipFill>
        <p:spPr>
          <a:xfrm>
            <a:off x="7315200" y="0"/>
            <a:ext cx="1828800" cy="1143000"/>
          </a:xfrm>
          <a:prstGeom prst="rect">
            <a:avLst/>
          </a:prstGeom>
        </p:spPr>
      </p:pic>
      <p:sp>
        <p:nvSpPr>
          <p:cNvPr id="5" name="Rectangle 4"/>
          <p:cNvSpPr/>
          <p:nvPr/>
        </p:nvSpPr>
        <p:spPr>
          <a:xfrm>
            <a:off x="304800" y="1295400"/>
            <a:ext cx="8839200" cy="7048083"/>
          </a:xfrm>
          <a:prstGeom prst="rect">
            <a:avLst/>
          </a:prstGeom>
        </p:spPr>
        <p:txBody>
          <a:bodyPr wrap="square">
            <a:spAutoFit/>
          </a:bodyPr>
          <a:lstStyle/>
          <a:p>
            <a:r>
              <a:rPr lang="en-US" sz="3600" dirty="0" smtClean="0">
                <a:solidFill>
                  <a:schemeClr val="bg1"/>
                </a:solidFill>
              </a:rPr>
              <a:t>Other Translations:</a:t>
            </a:r>
          </a:p>
          <a:p>
            <a:endParaRPr lang="en-US" sz="2000" i="1" dirty="0">
              <a:solidFill>
                <a:schemeClr val="bg1"/>
              </a:solidFill>
            </a:endParaRPr>
          </a:p>
          <a:p>
            <a:r>
              <a:rPr lang="en-US" sz="3600" i="1" dirty="0" smtClean="0">
                <a:solidFill>
                  <a:schemeClr val="bg1"/>
                </a:solidFill>
              </a:rPr>
              <a:t>…do </a:t>
            </a:r>
            <a:r>
              <a:rPr lang="en-US" sz="3600" i="1" dirty="0">
                <a:solidFill>
                  <a:schemeClr val="bg1"/>
                </a:solidFill>
              </a:rPr>
              <a:t>not receive it to no purpose.</a:t>
            </a:r>
            <a:r>
              <a:rPr lang="en-US" sz="3600" dirty="0">
                <a:solidFill>
                  <a:schemeClr val="bg1"/>
                </a:solidFill>
              </a:rPr>
              <a:t>  –Amp </a:t>
            </a:r>
            <a:endParaRPr lang="en-US" sz="3600" dirty="0" smtClean="0">
              <a:solidFill>
                <a:schemeClr val="bg1"/>
              </a:solidFill>
            </a:endParaRPr>
          </a:p>
          <a:p>
            <a:endParaRPr lang="en-US" sz="3600" dirty="0">
              <a:solidFill>
                <a:schemeClr val="bg1"/>
              </a:solidFill>
            </a:endParaRPr>
          </a:p>
          <a:p>
            <a:r>
              <a:rPr lang="en-US" sz="3600" i="1" dirty="0">
                <a:solidFill>
                  <a:schemeClr val="bg1"/>
                </a:solidFill>
              </a:rPr>
              <a:t>…we beg you to make good use of God’s kindness to you.</a:t>
            </a:r>
            <a:r>
              <a:rPr lang="en-US" sz="3600" dirty="0">
                <a:solidFill>
                  <a:schemeClr val="bg1"/>
                </a:solidFill>
              </a:rPr>
              <a:t> –</a:t>
            </a:r>
            <a:r>
              <a:rPr lang="en-US" sz="3600" dirty="0" smtClean="0">
                <a:solidFill>
                  <a:schemeClr val="bg1"/>
                </a:solidFill>
              </a:rPr>
              <a:t>CEV</a:t>
            </a:r>
          </a:p>
          <a:p>
            <a:r>
              <a:rPr lang="en-US" sz="3600" dirty="0" smtClean="0">
                <a:solidFill>
                  <a:schemeClr val="bg1"/>
                </a:solidFill>
              </a:rPr>
              <a:t> </a:t>
            </a:r>
            <a:endParaRPr lang="en-US" sz="3600" dirty="0">
              <a:solidFill>
                <a:schemeClr val="bg1"/>
              </a:solidFill>
            </a:endParaRPr>
          </a:p>
          <a:p>
            <a:r>
              <a:rPr lang="en-US" sz="3600" i="1" dirty="0">
                <a:solidFill>
                  <a:schemeClr val="bg1"/>
                </a:solidFill>
              </a:rPr>
              <a:t>…we beg you, then, not to fail to use the grace of God.</a:t>
            </a:r>
            <a:r>
              <a:rPr lang="en-US" sz="3600" dirty="0">
                <a:solidFill>
                  <a:schemeClr val="bg1"/>
                </a:solidFill>
              </a:rPr>
              <a:t>  –Phillips </a:t>
            </a:r>
          </a:p>
          <a:p>
            <a:endParaRPr lang="en-US" sz="3600" b="1" dirty="0" smtClean="0">
              <a:solidFill>
                <a:schemeClr val="bg1"/>
              </a:solidFill>
            </a:endParaRPr>
          </a:p>
          <a:p>
            <a:endParaRPr lang="en-US" sz="3600" b="1" dirty="0" smtClean="0">
              <a:solidFill>
                <a:schemeClr val="bg1"/>
              </a:solidFill>
            </a:endParaRPr>
          </a:p>
          <a:p>
            <a:pPr marL="742950" lvl="0" indent="-742950"/>
            <a:endParaRPr lang="en-US" sz="3600" b="1" dirty="0" smtClean="0"/>
          </a:p>
          <a:p>
            <a:pPr marL="742950" lvl="0" indent="-742950"/>
            <a:endParaRPr lang="en-US" sz="3600" dirty="0" smtClean="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tx2">
            <a:lumMod val="60000"/>
            <a:lumOff val="40000"/>
            <a:alpha val="89000"/>
          </a:schemeClr>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7315200" cy="1143000"/>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0800000" scaled="1"/>
            <a:tileRect/>
          </a:gradFill>
          <a:ln>
            <a:solidFill>
              <a:schemeClr val="tx2">
                <a:lumMod val="60000"/>
                <a:lumOff val="40000"/>
              </a:schemeClr>
            </a:solidFill>
          </a:ln>
        </p:spPr>
        <p:txBody>
          <a:bodyPr>
            <a:noAutofit/>
            <a:scene3d>
              <a:camera prst="orthographicFront"/>
              <a:lightRig rig="threePt" dir="t"/>
            </a:scene3d>
            <a:sp3d extrusionH="57150">
              <a:bevelT w="38100" h="38100" prst="relaxedInset"/>
            </a:sp3d>
          </a:bodyPr>
          <a:lstStyle/>
          <a:p>
            <a:r>
              <a:rPr lang="en-US" b="1" dirty="0" smtClean="0">
                <a:solidFill>
                  <a:schemeClr val="tx2">
                    <a:lumMod val="60000"/>
                    <a:lumOff val="40000"/>
                  </a:schemeClr>
                </a:solidFill>
                <a:effectLst/>
                <a:latin typeface="Lucida Calligraphy" pitchFamily="66" charset="0"/>
              </a:rPr>
              <a:t>Ambassadors of Grace</a:t>
            </a:r>
            <a:endParaRPr lang="en-US" b="1" dirty="0">
              <a:solidFill>
                <a:schemeClr val="tx2">
                  <a:lumMod val="60000"/>
                  <a:lumOff val="40000"/>
                </a:schemeClr>
              </a:solidFill>
              <a:effectLst/>
              <a:latin typeface="Lucida Calligraphy" pitchFamily="66" charset="0"/>
            </a:endParaRPr>
          </a:p>
        </p:txBody>
      </p:sp>
      <p:pic>
        <p:nvPicPr>
          <p:cNvPr id="4" name="Picture 3" descr="grace 4.jpeg"/>
          <p:cNvPicPr>
            <a:picLocks noChangeAspect="1"/>
          </p:cNvPicPr>
          <p:nvPr/>
        </p:nvPicPr>
        <p:blipFill>
          <a:blip r:embed="rId2" cstate="print">
            <a:lum bright="28000" contrast="-6000"/>
          </a:blip>
          <a:stretch>
            <a:fillRect/>
          </a:stretch>
        </p:blipFill>
        <p:spPr>
          <a:xfrm>
            <a:off x="7315200" y="0"/>
            <a:ext cx="1828800" cy="1143000"/>
          </a:xfrm>
          <a:prstGeom prst="rect">
            <a:avLst/>
          </a:prstGeom>
        </p:spPr>
      </p:pic>
      <p:sp>
        <p:nvSpPr>
          <p:cNvPr id="5" name="Rectangle 4"/>
          <p:cNvSpPr/>
          <p:nvPr/>
        </p:nvSpPr>
        <p:spPr>
          <a:xfrm>
            <a:off x="304800" y="1295400"/>
            <a:ext cx="8839200" cy="6186309"/>
          </a:xfrm>
          <a:prstGeom prst="rect">
            <a:avLst/>
          </a:prstGeom>
        </p:spPr>
        <p:txBody>
          <a:bodyPr wrap="square">
            <a:spAutoFit/>
          </a:bodyPr>
          <a:lstStyle/>
          <a:p>
            <a:endParaRPr lang="en-US" sz="3600" i="1" dirty="0" smtClean="0">
              <a:solidFill>
                <a:schemeClr val="bg1"/>
              </a:solidFill>
            </a:endParaRPr>
          </a:p>
          <a:p>
            <a:endParaRPr lang="en-US" sz="3600" i="1" dirty="0" smtClean="0">
              <a:solidFill>
                <a:schemeClr val="bg1"/>
              </a:solidFill>
            </a:endParaRPr>
          </a:p>
          <a:p>
            <a:r>
              <a:rPr lang="en-US" sz="3600" i="1" dirty="0" smtClean="0">
                <a:solidFill>
                  <a:schemeClr val="bg1"/>
                </a:solidFill>
              </a:rPr>
              <a:t>Don’t </a:t>
            </a:r>
            <a:r>
              <a:rPr lang="en-US" sz="3600" i="1" dirty="0">
                <a:solidFill>
                  <a:schemeClr val="bg1"/>
                </a:solidFill>
              </a:rPr>
              <a:t>let God’s undeserved love be wasted on you</a:t>
            </a:r>
            <a:r>
              <a:rPr lang="en-US" sz="3600" dirty="0">
                <a:solidFill>
                  <a:schemeClr val="bg1"/>
                </a:solidFill>
              </a:rPr>
              <a:t>.  –Beck </a:t>
            </a:r>
          </a:p>
          <a:p>
            <a:endParaRPr lang="en-US" sz="3600" i="1" dirty="0" smtClean="0">
              <a:solidFill>
                <a:schemeClr val="bg1"/>
              </a:solidFill>
            </a:endParaRPr>
          </a:p>
          <a:p>
            <a:r>
              <a:rPr lang="en-US" sz="3600" i="1" dirty="0" smtClean="0">
                <a:solidFill>
                  <a:schemeClr val="bg1"/>
                </a:solidFill>
              </a:rPr>
              <a:t>I </a:t>
            </a:r>
            <a:r>
              <a:rPr lang="en-US" sz="3600" i="1" dirty="0">
                <a:solidFill>
                  <a:schemeClr val="bg1"/>
                </a:solidFill>
              </a:rPr>
              <a:t>appeal to you not to accept the grace of God without using it.</a:t>
            </a:r>
            <a:r>
              <a:rPr lang="en-US" sz="3600" dirty="0">
                <a:solidFill>
                  <a:schemeClr val="bg1"/>
                </a:solidFill>
              </a:rPr>
              <a:t>  –Berkley</a:t>
            </a:r>
          </a:p>
          <a:p>
            <a:endParaRPr lang="en-US" sz="3600" b="1" dirty="0" smtClean="0">
              <a:solidFill>
                <a:schemeClr val="bg1"/>
              </a:solidFill>
            </a:endParaRPr>
          </a:p>
          <a:p>
            <a:endParaRPr lang="en-US" sz="3600" b="1" dirty="0" smtClean="0">
              <a:solidFill>
                <a:schemeClr val="bg1"/>
              </a:solidFill>
            </a:endParaRPr>
          </a:p>
          <a:p>
            <a:pPr marL="742950" lvl="0" indent="-742950"/>
            <a:endParaRPr lang="en-US" sz="3600" b="1" dirty="0" smtClean="0"/>
          </a:p>
          <a:p>
            <a:pPr marL="742950" lvl="0" indent="-742950"/>
            <a:endParaRPr lang="en-US" sz="3600" dirty="0" smtClean="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tx2">
            <a:lumMod val="60000"/>
            <a:lumOff val="40000"/>
            <a:alpha val="89000"/>
          </a:schemeClr>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7315200" cy="1143000"/>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0800000" scaled="1"/>
            <a:tileRect/>
          </a:gradFill>
          <a:ln>
            <a:solidFill>
              <a:schemeClr val="tx2">
                <a:lumMod val="60000"/>
                <a:lumOff val="40000"/>
              </a:schemeClr>
            </a:solidFill>
          </a:ln>
        </p:spPr>
        <p:txBody>
          <a:bodyPr>
            <a:noAutofit/>
            <a:scene3d>
              <a:camera prst="orthographicFront"/>
              <a:lightRig rig="threePt" dir="t"/>
            </a:scene3d>
            <a:sp3d extrusionH="57150">
              <a:bevelT w="38100" h="38100" prst="relaxedInset"/>
            </a:sp3d>
          </a:bodyPr>
          <a:lstStyle/>
          <a:p>
            <a:r>
              <a:rPr lang="en-US" b="1" dirty="0" smtClean="0">
                <a:solidFill>
                  <a:schemeClr val="tx2">
                    <a:lumMod val="60000"/>
                    <a:lumOff val="40000"/>
                  </a:schemeClr>
                </a:solidFill>
                <a:effectLst/>
                <a:latin typeface="Lucida Calligraphy" pitchFamily="66" charset="0"/>
              </a:rPr>
              <a:t>Ambassadors of Grace</a:t>
            </a:r>
            <a:endParaRPr lang="en-US" b="1" dirty="0">
              <a:solidFill>
                <a:schemeClr val="tx2">
                  <a:lumMod val="60000"/>
                  <a:lumOff val="40000"/>
                </a:schemeClr>
              </a:solidFill>
              <a:effectLst/>
              <a:latin typeface="Lucida Calligraphy" pitchFamily="66" charset="0"/>
            </a:endParaRPr>
          </a:p>
        </p:txBody>
      </p:sp>
      <p:pic>
        <p:nvPicPr>
          <p:cNvPr id="4" name="Picture 3" descr="grace 4.jpeg"/>
          <p:cNvPicPr>
            <a:picLocks noChangeAspect="1"/>
          </p:cNvPicPr>
          <p:nvPr/>
        </p:nvPicPr>
        <p:blipFill>
          <a:blip r:embed="rId2" cstate="print">
            <a:lum bright="28000" contrast="-6000"/>
          </a:blip>
          <a:stretch>
            <a:fillRect/>
          </a:stretch>
        </p:blipFill>
        <p:spPr>
          <a:xfrm>
            <a:off x="7315200" y="0"/>
            <a:ext cx="1828800" cy="1143000"/>
          </a:xfrm>
          <a:prstGeom prst="rect">
            <a:avLst/>
          </a:prstGeom>
        </p:spPr>
      </p:pic>
      <p:sp>
        <p:nvSpPr>
          <p:cNvPr id="5" name="Rectangle 4"/>
          <p:cNvSpPr/>
          <p:nvPr/>
        </p:nvSpPr>
        <p:spPr>
          <a:xfrm>
            <a:off x="1219200" y="1295400"/>
            <a:ext cx="6324600" cy="4770537"/>
          </a:xfrm>
          <a:prstGeom prst="rect">
            <a:avLst/>
          </a:prstGeom>
        </p:spPr>
        <p:txBody>
          <a:bodyPr wrap="square">
            <a:spAutoFit/>
          </a:bodyPr>
          <a:lstStyle/>
          <a:p>
            <a:endParaRPr lang="en-US" sz="3600" i="1" dirty="0" smtClean="0">
              <a:solidFill>
                <a:schemeClr val="bg1"/>
              </a:solidFill>
            </a:endParaRPr>
          </a:p>
          <a:p>
            <a:endParaRPr lang="en-US" sz="3600" i="1" dirty="0" smtClean="0">
              <a:solidFill>
                <a:schemeClr val="bg1"/>
              </a:solidFill>
            </a:endParaRPr>
          </a:p>
          <a:p>
            <a:pPr algn="ctr"/>
            <a:r>
              <a:rPr lang="en-US" sz="4400" b="1" dirty="0">
                <a:solidFill>
                  <a:schemeClr val="bg1"/>
                </a:solidFill>
              </a:rPr>
              <a:t>How </a:t>
            </a:r>
            <a:r>
              <a:rPr lang="en-US" sz="4400" b="1" dirty="0" smtClean="0">
                <a:solidFill>
                  <a:schemeClr val="bg1"/>
                </a:solidFill>
              </a:rPr>
              <a:t>does one receive </a:t>
            </a:r>
            <a:r>
              <a:rPr lang="en-US" sz="4400" b="1" dirty="0">
                <a:solidFill>
                  <a:schemeClr val="bg1"/>
                </a:solidFill>
              </a:rPr>
              <a:t>the grace of God in vain?</a:t>
            </a:r>
            <a:endParaRPr lang="en-US" sz="4400" dirty="0">
              <a:solidFill>
                <a:schemeClr val="bg1"/>
              </a:solidFill>
            </a:endParaRPr>
          </a:p>
          <a:p>
            <a:endParaRPr lang="en-US" sz="3600" b="1" dirty="0" smtClean="0">
              <a:solidFill>
                <a:schemeClr val="bg1"/>
              </a:solidFill>
            </a:endParaRPr>
          </a:p>
          <a:p>
            <a:endParaRPr lang="en-US" sz="3600" b="1" dirty="0" smtClean="0">
              <a:solidFill>
                <a:schemeClr val="bg1"/>
              </a:solidFill>
            </a:endParaRPr>
          </a:p>
          <a:p>
            <a:pPr marL="742950" lvl="0" indent="-742950"/>
            <a:endParaRPr lang="en-US" sz="3600" b="1" dirty="0" smtClean="0"/>
          </a:p>
          <a:p>
            <a:pPr marL="742950" lvl="0" indent="-742950"/>
            <a:endParaRPr lang="en-US" sz="3600"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tx2">
            <a:lumMod val="60000"/>
            <a:lumOff val="40000"/>
            <a:alpha val="89000"/>
          </a:schemeClr>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7315200" cy="1143000"/>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0800000" scaled="1"/>
            <a:tileRect/>
          </a:gradFill>
          <a:ln>
            <a:solidFill>
              <a:schemeClr val="tx2">
                <a:lumMod val="60000"/>
                <a:lumOff val="40000"/>
              </a:schemeClr>
            </a:solidFill>
          </a:ln>
        </p:spPr>
        <p:txBody>
          <a:bodyPr>
            <a:noAutofit/>
            <a:scene3d>
              <a:camera prst="orthographicFront"/>
              <a:lightRig rig="threePt" dir="t"/>
            </a:scene3d>
            <a:sp3d extrusionH="57150">
              <a:bevelT w="38100" h="38100" prst="relaxedInset"/>
            </a:sp3d>
          </a:bodyPr>
          <a:lstStyle/>
          <a:p>
            <a:r>
              <a:rPr lang="en-US" b="1" dirty="0" smtClean="0">
                <a:solidFill>
                  <a:schemeClr val="tx2">
                    <a:lumMod val="60000"/>
                    <a:lumOff val="40000"/>
                  </a:schemeClr>
                </a:solidFill>
                <a:effectLst/>
                <a:latin typeface="Lucida Calligraphy" pitchFamily="66" charset="0"/>
              </a:rPr>
              <a:t>Ambassadors of Grace</a:t>
            </a:r>
            <a:endParaRPr lang="en-US" b="1" dirty="0">
              <a:solidFill>
                <a:schemeClr val="tx2">
                  <a:lumMod val="60000"/>
                  <a:lumOff val="40000"/>
                </a:schemeClr>
              </a:solidFill>
              <a:effectLst/>
              <a:latin typeface="Lucida Calligraphy" pitchFamily="66" charset="0"/>
            </a:endParaRPr>
          </a:p>
        </p:txBody>
      </p:sp>
      <p:pic>
        <p:nvPicPr>
          <p:cNvPr id="4" name="Picture 3" descr="grace 4.jpeg"/>
          <p:cNvPicPr>
            <a:picLocks noChangeAspect="1"/>
          </p:cNvPicPr>
          <p:nvPr/>
        </p:nvPicPr>
        <p:blipFill>
          <a:blip r:embed="rId2" cstate="print">
            <a:lum bright="28000" contrast="-6000"/>
          </a:blip>
          <a:stretch>
            <a:fillRect/>
          </a:stretch>
        </p:blipFill>
        <p:spPr>
          <a:xfrm>
            <a:off x="7315200" y="0"/>
            <a:ext cx="1828800" cy="1143000"/>
          </a:xfrm>
          <a:prstGeom prst="rect">
            <a:avLst/>
          </a:prstGeom>
        </p:spPr>
      </p:pic>
      <p:sp>
        <p:nvSpPr>
          <p:cNvPr id="12" name="Rectangle 11"/>
          <p:cNvSpPr/>
          <p:nvPr/>
        </p:nvSpPr>
        <p:spPr>
          <a:xfrm>
            <a:off x="228600" y="1371600"/>
            <a:ext cx="8763000" cy="5324535"/>
          </a:xfrm>
          <a:prstGeom prst="rect">
            <a:avLst/>
          </a:prstGeom>
        </p:spPr>
        <p:txBody>
          <a:bodyPr wrap="square">
            <a:spAutoFit/>
          </a:bodyPr>
          <a:lstStyle/>
          <a:p>
            <a:r>
              <a:rPr lang="en-US" sz="4400" b="1" dirty="0">
                <a:solidFill>
                  <a:schemeClr val="bg1"/>
                </a:solidFill>
              </a:rPr>
              <a:t>How do we extend the grace of God to others</a:t>
            </a:r>
            <a:r>
              <a:rPr lang="en-US" sz="4400" b="1" dirty="0" smtClean="0">
                <a:solidFill>
                  <a:schemeClr val="bg1"/>
                </a:solidFill>
              </a:rPr>
              <a:t>?</a:t>
            </a:r>
            <a:r>
              <a:rPr lang="en-US" sz="4400" b="1" dirty="0">
                <a:solidFill>
                  <a:schemeClr val="bg1"/>
                </a:solidFill>
              </a:rPr>
              <a:t> </a:t>
            </a:r>
            <a:endParaRPr lang="en-US" sz="4400" b="1" dirty="0" smtClean="0">
              <a:solidFill>
                <a:schemeClr val="bg1"/>
              </a:solidFill>
            </a:endParaRPr>
          </a:p>
          <a:p>
            <a:endParaRPr lang="en-US" sz="3600" b="1" dirty="0">
              <a:solidFill>
                <a:schemeClr val="bg1"/>
              </a:solidFill>
            </a:endParaRPr>
          </a:p>
          <a:p>
            <a:r>
              <a:rPr lang="en-US" sz="3600" b="1" dirty="0" smtClean="0">
                <a:solidFill>
                  <a:schemeClr val="bg1"/>
                </a:solidFill>
              </a:rPr>
              <a:t>Luke </a:t>
            </a:r>
            <a:r>
              <a:rPr lang="en-US" sz="3600" b="1" dirty="0">
                <a:solidFill>
                  <a:schemeClr val="bg1"/>
                </a:solidFill>
              </a:rPr>
              <a:t>6:27-36, NIV</a:t>
            </a:r>
            <a:endParaRPr lang="en-US" sz="3600" dirty="0">
              <a:solidFill>
                <a:schemeClr val="bg1"/>
              </a:solidFill>
            </a:endParaRPr>
          </a:p>
          <a:p>
            <a:r>
              <a:rPr lang="en-US" sz="3600" i="1" dirty="0">
                <a:solidFill>
                  <a:schemeClr val="bg1"/>
                </a:solidFill>
              </a:rPr>
              <a:t>“But I tell you who hear me: Love your enemies, do good to those who hate you, 28 bless those who curse you, pray for those who mistreat you. 29 If someone strikes </a:t>
            </a:r>
            <a:r>
              <a:rPr lang="en-US" sz="3600" i="1" dirty="0" smtClean="0">
                <a:solidFill>
                  <a:schemeClr val="bg1"/>
                </a:solidFill>
              </a:rPr>
              <a:t>you…</a:t>
            </a:r>
            <a:endParaRPr lang="en-US" sz="3600" dirty="0">
              <a:solidFill>
                <a:schemeClr val="bg1"/>
              </a:solidFill>
            </a:endParaRPr>
          </a:p>
          <a:p>
            <a:endParaRPr lang="en-US" sz="3600" b="1" dirty="0" smtClean="0">
              <a:solidFill>
                <a:schemeClr val="bg1"/>
              </a:solidFill>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tx2">
            <a:lumMod val="60000"/>
            <a:lumOff val="40000"/>
            <a:alpha val="89000"/>
          </a:schemeClr>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7315200" cy="1143000"/>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0800000" scaled="1"/>
            <a:tileRect/>
          </a:gradFill>
          <a:ln>
            <a:solidFill>
              <a:schemeClr val="tx2">
                <a:lumMod val="60000"/>
                <a:lumOff val="40000"/>
              </a:schemeClr>
            </a:solidFill>
          </a:ln>
        </p:spPr>
        <p:txBody>
          <a:bodyPr>
            <a:noAutofit/>
            <a:scene3d>
              <a:camera prst="orthographicFront"/>
              <a:lightRig rig="threePt" dir="t"/>
            </a:scene3d>
            <a:sp3d extrusionH="57150">
              <a:bevelT w="38100" h="38100" prst="relaxedInset"/>
            </a:sp3d>
          </a:bodyPr>
          <a:lstStyle/>
          <a:p>
            <a:r>
              <a:rPr lang="en-US" b="1" dirty="0" smtClean="0">
                <a:solidFill>
                  <a:schemeClr val="tx2">
                    <a:lumMod val="60000"/>
                    <a:lumOff val="40000"/>
                  </a:schemeClr>
                </a:solidFill>
                <a:effectLst/>
                <a:latin typeface="Lucida Calligraphy" pitchFamily="66" charset="0"/>
              </a:rPr>
              <a:t>Ambassadors of Grace</a:t>
            </a:r>
            <a:endParaRPr lang="en-US" b="1" dirty="0">
              <a:solidFill>
                <a:schemeClr val="tx2">
                  <a:lumMod val="60000"/>
                  <a:lumOff val="40000"/>
                </a:schemeClr>
              </a:solidFill>
              <a:effectLst/>
              <a:latin typeface="Lucida Calligraphy" pitchFamily="66" charset="0"/>
            </a:endParaRPr>
          </a:p>
        </p:txBody>
      </p:sp>
      <p:pic>
        <p:nvPicPr>
          <p:cNvPr id="4" name="Picture 3" descr="grace 4.jpeg"/>
          <p:cNvPicPr>
            <a:picLocks noChangeAspect="1"/>
          </p:cNvPicPr>
          <p:nvPr/>
        </p:nvPicPr>
        <p:blipFill>
          <a:blip r:embed="rId2" cstate="print">
            <a:lum bright="28000" contrast="-6000"/>
          </a:blip>
          <a:stretch>
            <a:fillRect/>
          </a:stretch>
        </p:blipFill>
        <p:spPr>
          <a:xfrm>
            <a:off x="7315200" y="0"/>
            <a:ext cx="1828800" cy="1143000"/>
          </a:xfrm>
          <a:prstGeom prst="rect">
            <a:avLst/>
          </a:prstGeom>
        </p:spPr>
      </p:pic>
      <p:sp>
        <p:nvSpPr>
          <p:cNvPr id="5" name="Rectangle 4"/>
          <p:cNvSpPr/>
          <p:nvPr/>
        </p:nvSpPr>
        <p:spPr>
          <a:xfrm>
            <a:off x="304800" y="1295400"/>
            <a:ext cx="8534400" cy="8125301"/>
          </a:xfrm>
          <a:prstGeom prst="rect">
            <a:avLst/>
          </a:prstGeom>
        </p:spPr>
        <p:txBody>
          <a:bodyPr wrap="square">
            <a:spAutoFit/>
          </a:bodyPr>
          <a:lstStyle/>
          <a:p>
            <a:pPr lvl="0"/>
            <a:r>
              <a:rPr lang="en-US" sz="3600" b="1" dirty="0" smtClean="0">
                <a:solidFill>
                  <a:srgbClr val="FFFF00"/>
                </a:solidFill>
              </a:rPr>
              <a:t>We receive </a:t>
            </a:r>
            <a:r>
              <a:rPr lang="en-US" sz="3600" b="1" dirty="0">
                <a:solidFill>
                  <a:srgbClr val="FFFF00"/>
                </a:solidFill>
              </a:rPr>
              <a:t>the grace of God in </a:t>
            </a:r>
            <a:r>
              <a:rPr lang="en-US" sz="3600" b="1" dirty="0" smtClean="0">
                <a:solidFill>
                  <a:srgbClr val="FFFF00"/>
                </a:solidFill>
              </a:rPr>
              <a:t>vain when we…</a:t>
            </a:r>
            <a:r>
              <a:rPr lang="en-US" sz="3600" b="1" dirty="0">
                <a:solidFill>
                  <a:srgbClr val="FFFF00"/>
                </a:solidFill>
              </a:rPr>
              <a:t> </a:t>
            </a:r>
            <a:endParaRPr lang="en-US" sz="3600" b="1" dirty="0" smtClean="0">
              <a:solidFill>
                <a:srgbClr val="FFFF00"/>
              </a:solidFill>
            </a:endParaRPr>
          </a:p>
          <a:p>
            <a:pPr lvl="0"/>
            <a:endParaRPr lang="en-US" sz="3600" b="1" dirty="0" smtClean="0"/>
          </a:p>
          <a:p>
            <a:pPr marL="742950" lvl="0" indent="-742950">
              <a:buAutoNum type="arabicPeriod"/>
            </a:pPr>
            <a:r>
              <a:rPr lang="en-US" sz="3600" b="1" dirty="0" smtClean="0">
                <a:solidFill>
                  <a:schemeClr val="bg1"/>
                </a:solidFill>
              </a:rPr>
              <a:t>Continue </a:t>
            </a:r>
            <a:r>
              <a:rPr lang="en-US" sz="3600" b="1" dirty="0">
                <a:solidFill>
                  <a:schemeClr val="bg1"/>
                </a:solidFill>
              </a:rPr>
              <a:t>to walk in willful sin or walking away from God after experiencing His grace</a:t>
            </a:r>
            <a:r>
              <a:rPr lang="en-US" sz="3600" b="1" dirty="0" smtClean="0">
                <a:solidFill>
                  <a:schemeClr val="bg1"/>
                </a:solidFill>
              </a:rPr>
              <a:t>.</a:t>
            </a:r>
          </a:p>
          <a:p>
            <a:pPr marL="742950" lvl="0" indent="-742950"/>
            <a:endParaRPr lang="en-US" sz="3600" dirty="0">
              <a:solidFill>
                <a:schemeClr val="bg1"/>
              </a:solidFill>
            </a:endParaRPr>
          </a:p>
          <a:p>
            <a:r>
              <a:rPr lang="en-US" b="1" dirty="0">
                <a:solidFill>
                  <a:schemeClr val="bg1"/>
                </a:solidFill>
              </a:rPr>
              <a:t> </a:t>
            </a:r>
            <a:endParaRPr lang="en-US" dirty="0">
              <a:solidFill>
                <a:schemeClr val="bg1"/>
              </a:solidFill>
            </a:endParaRPr>
          </a:p>
          <a:p>
            <a:endParaRPr lang="en-US" sz="3600" b="1" dirty="0" smtClean="0">
              <a:solidFill>
                <a:schemeClr val="bg1"/>
              </a:solidFill>
            </a:endParaRPr>
          </a:p>
          <a:p>
            <a:endParaRPr lang="en-US" sz="3600" b="1" dirty="0" smtClean="0">
              <a:solidFill>
                <a:schemeClr val="bg1"/>
              </a:solidFill>
            </a:endParaRPr>
          </a:p>
          <a:p>
            <a:endParaRPr lang="en-US" sz="3600" dirty="0">
              <a:solidFill>
                <a:schemeClr val="bg1"/>
              </a:solidFill>
            </a:endParaRPr>
          </a:p>
          <a:p>
            <a:endParaRPr lang="en-US" sz="3600" b="1" dirty="0" smtClean="0">
              <a:solidFill>
                <a:schemeClr val="bg1"/>
              </a:solidFill>
            </a:endParaRPr>
          </a:p>
          <a:p>
            <a:endParaRPr lang="en-US" sz="3600" b="1" dirty="0" smtClean="0">
              <a:solidFill>
                <a:schemeClr val="bg1"/>
              </a:solidFill>
            </a:endParaRPr>
          </a:p>
          <a:p>
            <a:pPr marL="742950" lvl="0" indent="-742950"/>
            <a:endParaRPr lang="en-US" sz="3600" b="1" dirty="0" smtClean="0"/>
          </a:p>
          <a:p>
            <a:pPr marL="742950" lvl="0" indent="-742950"/>
            <a:endParaRPr lang="en-US" sz="3600" dirty="0" smtClean="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bg>
      <p:bgPr>
        <a:solidFill>
          <a:schemeClr val="tx2">
            <a:lumMod val="60000"/>
            <a:lumOff val="40000"/>
            <a:alpha val="89000"/>
          </a:schemeClr>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7315200" cy="1143000"/>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0800000" scaled="1"/>
            <a:tileRect/>
          </a:gradFill>
          <a:ln>
            <a:solidFill>
              <a:schemeClr val="tx2">
                <a:lumMod val="60000"/>
                <a:lumOff val="40000"/>
              </a:schemeClr>
            </a:solidFill>
          </a:ln>
        </p:spPr>
        <p:txBody>
          <a:bodyPr>
            <a:noAutofit/>
            <a:scene3d>
              <a:camera prst="orthographicFront"/>
              <a:lightRig rig="threePt" dir="t"/>
            </a:scene3d>
            <a:sp3d extrusionH="57150">
              <a:bevelT w="38100" h="38100" prst="relaxedInset"/>
            </a:sp3d>
          </a:bodyPr>
          <a:lstStyle/>
          <a:p>
            <a:r>
              <a:rPr lang="en-US" b="1" dirty="0" smtClean="0">
                <a:solidFill>
                  <a:schemeClr val="tx2">
                    <a:lumMod val="60000"/>
                    <a:lumOff val="40000"/>
                  </a:schemeClr>
                </a:solidFill>
                <a:effectLst/>
                <a:latin typeface="Lucida Calligraphy" pitchFamily="66" charset="0"/>
              </a:rPr>
              <a:t>Ambassadors of Grace</a:t>
            </a:r>
            <a:endParaRPr lang="en-US" b="1" dirty="0">
              <a:solidFill>
                <a:schemeClr val="tx2">
                  <a:lumMod val="60000"/>
                  <a:lumOff val="40000"/>
                </a:schemeClr>
              </a:solidFill>
              <a:effectLst/>
              <a:latin typeface="Lucida Calligraphy" pitchFamily="66" charset="0"/>
            </a:endParaRPr>
          </a:p>
        </p:txBody>
      </p:sp>
      <p:pic>
        <p:nvPicPr>
          <p:cNvPr id="4" name="Picture 3" descr="grace 4.jpeg"/>
          <p:cNvPicPr>
            <a:picLocks noChangeAspect="1"/>
          </p:cNvPicPr>
          <p:nvPr/>
        </p:nvPicPr>
        <p:blipFill>
          <a:blip r:embed="rId2" cstate="print">
            <a:lum bright="28000" contrast="-6000"/>
          </a:blip>
          <a:stretch>
            <a:fillRect/>
          </a:stretch>
        </p:blipFill>
        <p:spPr>
          <a:xfrm>
            <a:off x="7315200" y="0"/>
            <a:ext cx="1828800" cy="1143000"/>
          </a:xfrm>
          <a:prstGeom prst="rect">
            <a:avLst/>
          </a:prstGeom>
        </p:spPr>
      </p:pic>
      <p:sp>
        <p:nvSpPr>
          <p:cNvPr id="5" name="Rectangle 4"/>
          <p:cNvSpPr/>
          <p:nvPr/>
        </p:nvSpPr>
        <p:spPr>
          <a:xfrm>
            <a:off x="304800" y="1295400"/>
            <a:ext cx="8534400" cy="7571303"/>
          </a:xfrm>
          <a:prstGeom prst="rect">
            <a:avLst/>
          </a:prstGeom>
        </p:spPr>
        <p:txBody>
          <a:bodyPr wrap="square">
            <a:spAutoFit/>
          </a:bodyPr>
          <a:lstStyle/>
          <a:p>
            <a:pPr lvl="0"/>
            <a:endParaRPr lang="en-US" sz="3600" b="1" dirty="0" smtClean="0"/>
          </a:p>
          <a:p>
            <a:r>
              <a:rPr lang="en-US" b="1" dirty="0">
                <a:solidFill>
                  <a:schemeClr val="bg1"/>
                </a:solidFill>
              </a:rPr>
              <a:t> </a:t>
            </a:r>
            <a:endParaRPr lang="en-US" dirty="0">
              <a:solidFill>
                <a:schemeClr val="bg1"/>
              </a:solidFill>
            </a:endParaRPr>
          </a:p>
          <a:p>
            <a:r>
              <a:rPr lang="en-US" sz="3600" dirty="0">
                <a:solidFill>
                  <a:schemeClr val="bg1"/>
                </a:solidFill>
              </a:rPr>
              <a:t>Romans 6:1-2, NIV</a:t>
            </a:r>
          </a:p>
          <a:p>
            <a:r>
              <a:rPr lang="en-US" sz="3600" i="1" dirty="0">
                <a:solidFill>
                  <a:schemeClr val="bg1"/>
                </a:solidFill>
              </a:rPr>
              <a:t>What shall we say, then? Shall we go on sinning so that grace may increase?  By no means! We died to sin; how can we live in it any longer?</a:t>
            </a:r>
            <a:endParaRPr lang="en-US" sz="3600" dirty="0">
              <a:solidFill>
                <a:schemeClr val="bg1"/>
              </a:solidFill>
            </a:endParaRPr>
          </a:p>
          <a:p>
            <a:endParaRPr lang="en-US" sz="3600" b="1" dirty="0" smtClean="0">
              <a:solidFill>
                <a:schemeClr val="bg1"/>
              </a:solidFill>
            </a:endParaRPr>
          </a:p>
          <a:p>
            <a:endParaRPr lang="en-US" sz="3600" b="1" dirty="0" smtClean="0">
              <a:solidFill>
                <a:schemeClr val="bg1"/>
              </a:solidFill>
            </a:endParaRPr>
          </a:p>
          <a:p>
            <a:endParaRPr lang="en-US" sz="3600" dirty="0">
              <a:solidFill>
                <a:schemeClr val="bg1"/>
              </a:solidFill>
            </a:endParaRPr>
          </a:p>
          <a:p>
            <a:endParaRPr lang="en-US" sz="3600" b="1" dirty="0" smtClean="0">
              <a:solidFill>
                <a:schemeClr val="bg1"/>
              </a:solidFill>
            </a:endParaRPr>
          </a:p>
          <a:p>
            <a:endParaRPr lang="en-US" sz="3600" b="1" dirty="0" smtClean="0">
              <a:solidFill>
                <a:schemeClr val="bg1"/>
              </a:solidFill>
            </a:endParaRPr>
          </a:p>
          <a:p>
            <a:pPr marL="742950" lvl="0" indent="-742950"/>
            <a:endParaRPr lang="en-US" sz="3600" b="1" dirty="0" smtClean="0"/>
          </a:p>
          <a:p>
            <a:pPr marL="742950" lvl="0" indent="-742950"/>
            <a:endParaRPr lang="en-US" sz="3600" dirty="0" smtClean="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bg>
      <p:bgPr>
        <a:solidFill>
          <a:schemeClr val="tx2">
            <a:lumMod val="60000"/>
            <a:lumOff val="40000"/>
            <a:alpha val="89000"/>
          </a:schemeClr>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7315200" cy="1143000"/>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0800000" scaled="1"/>
            <a:tileRect/>
          </a:gradFill>
          <a:ln>
            <a:solidFill>
              <a:schemeClr val="tx2">
                <a:lumMod val="60000"/>
                <a:lumOff val="40000"/>
              </a:schemeClr>
            </a:solidFill>
          </a:ln>
        </p:spPr>
        <p:txBody>
          <a:bodyPr>
            <a:noAutofit/>
            <a:scene3d>
              <a:camera prst="orthographicFront"/>
              <a:lightRig rig="threePt" dir="t"/>
            </a:scene3d>
            <a:sp3d extrusionH="57150">
              <a:bevelT w="38100" h="38100" prst="relaxedInset"/>
            </a:sp3d>
          </a:bodyPr>
          <a:lstStyle/>
          <a:p>
            <a:r>
              <a:rPr lang="en-US" b="1" dirty="0" smtClean="0">
                <a:solidFill>
                  <a:schemeClr val="tx2">
                    <a:lumMod val="60000"/>
                    <a:lumOff val="40000"/>
                  </a:schemeClr>
                </a:solidFill>
                <a:effectLst/>
                <a:latin typeface="Lucida Calligraphy" pitchFamily="66" charset="0"/>
              </a:rPr>
              <a:t>Ambassadors of Grace</a:t>
            </a:r>
            <a:endParaRPr lang="en-US" b="1" dirty="0">
              <a:solidFill>
                <a:schemeClr val="tx2">
                  <a:lumMod val="60000"/>
                  <a:lumOff val="40000"/>
                </a:schemeClr>
              </a:solidFill>
              <a:effectLst/>
              <a:latin typeface="Lucida Calligraphy" pitchFamily="66" charset="0"/>
            </a:endParaRPr>
          </a:p>
        </p:txBody>
      </p:sp>
      <p:pic>
        <p:nvPicPr>
          <p:cNvPr id="4" name="Picture 3" descr="grace 4.jpeg"/>
          <p:cNvPicPr>
            <a:picLocks noChangeAspect="1"/>
          </p:cNvPicPr>
          <p:nvPr/>
        </p:nvPicPr>
        <p:blipFill>
          <a:blip r:embed="rId2" cstate="print">
            <a:lum bright="28000" contrast="-6000"/>
          </a:blip>
          <a:stretch>
            <a:fillRect/>
          </a:stretch>
        </p:blipFill>
        <p:spPr>
          <a:xfrm>
            <a:off x="7315200" y="0"/>
            <a:ext cx="1828800" cy="1143000"/>
          </a:xfrm>
          <a:prstGeom prst="rect">
            <a:avLst/>
          </a:prstGeom>
        </p:spPr>
      </p:pic>
      <p:sp>
        <p:nvSpPr>
          <p:cNvPr id="5" name="Rectangle 4"/>
          <p:cNvSpPr/>
          <p:nvPr/>
        </p:nvSpPr>
        <p:spPr>
          <a:xfrm>
            <a:off x="304800" y="1295400"/>
            <a:ext cx="8534400" cy="7294305"/>
          </a:xfrm>
          <a:prstGeom prst="rect">
            <a:avLst/>
          </a:prstGeom>
        </p:spPr>
        <p:txBody>
          <a:bodyPr wrap="square">
            <a:spAutoFit/>
          </a:bodyPr>
          <a:lstStyle/>
          <a:p>
            <a:pPr lvl="0"/>
            <a:r>
              <a:rPr lang="en-US" sz="3600" b="1" dirty="0" smtClean="0">
                <a:solidFill>
                  <a:srgbClr val="FFFF00"/>
                </a:solidFill>
              </a:rPr>
              <a:t>We receive </a:t>
            </a:r>
            <a:r>
              <a:rPr lang="en-US" sz="3600" b="1" dirty="0">
                <a:solidFill>
                  <a:srgbClr val="FFFF00"/>
                </a:solidFill>
              </a:rPr>
              <a:t>the grace of God in </a:t>
            </a:r>
            <a:r>
              <a:rPr lang="en-US" sz="3600" b="1" dirty="0" smtClean="0">
                <a:solidFill>
                  <a:srgbClr val="FFFF00"/>
                </a:solidFill>
              </a:rPr>
              <a:t>vain when we…</a:t>
            </a:r>
            <a:r>
              <a:rPr lang="en-US" sz="3600" b="1" dirty="0">
                <a:solidFill>
                  <a:srgbClr val="FFFF00"/>
                </a:solidFill>
              </a:rPr>
              <a:t> </a:t>
            </a:r>
            <a:endParaRPr lang="en-US" sz="3600" b="1" dirty="0" smtClean="0">
              <a:solidFill>
                <a:srgbClr val="FFFF00"/>
              </a:solidFill>
            </a:endParaRPr>
          </a:p>
          <a:p>
            <a:pPr lvl="0"/>
            <a:endParaRPr lang="en-US" sz="3600" b="1" dirty="0" smtClean="0"/>
          </a:p>
          <a:p>
            <a:pPr marL="742950" lvl="0" indent="-742950">
              <a:buAutoNum type="arabicPeriod" startAt="2"/>
            </a:pPr>
            <a:r>
              <a:rPr lang="en-US" sz="3600" b="1" dirty="0" smtClean="0">
                <a:solidFill>
                  <a:schemeClr val="bg1"/>
                </a:solidFill>
              </a:rPr>
              <a:t>Get </a:t>
            </a:r>
            <a:r>
              <a:rPr lang="en-US" sz="3600" b="1" dirty="0">
                <a:solidFill>
                  <a:schemeClr val="bg1"/>
                </a:solidFill>
              </a:rPr>
              <a:t>mad at God when we do not understand what is going on around </a:t>
            </a:r>
            <a:r>
              <a:rPr lang="en-US" sz="3600" b="1" dirty="0" smtClean="0">
                <a:solidFill>
                  <a:schemeClr val="bg1"/>
                </a:solidFill>
              </a:rPr>
              <a:t>us</a:t>
            </a:r>
          </a:p>
          <a:p>
            <a:pPr marL="742950" lvl="0" indent="-742950"/>
            <a:r>
              <a:rPr lang="en-US" sz="3600" b="1" dirty="0" smtClean="0">
                <a:solidFill>
                  <a:schemeClr val="bg1"/>
                </a:solidFill>
              </a:rPr>
              <a:t> </a:t>
            </a:r>
            <a:r>
              <a:rPr lang="en-US" b="1" dirty="0">
                <a:solidFill>
                  <a:schemeClr val="bg1"/>
                </a:solidFill>
              </a:rPr>
              <a:t> </a:t>
            </a:r>
            <a:endParaRPr lang="en-US" dirty="0">
              <a:solidFill>
                <a:schemeClr val="bg1"/>
              </a:solidFill>
            </a:endParaRPr>
          </a:p>
          <a:p>
            <a:endParaRPr lang="en-US" sz="3600" b="1" dirty="0" smtClean="0">
              <a:solidFill>
                <a:schemeClr val="bg1"/>
              </a:solidFill>
            </a:endParaRPr>
          </a:p>
          <a:p>
            <a:endParaRPr lang="en-US" sz="3600" b="1" dirty="0" smtClean="0">
              <a:solidFill>
                <a:schemeClr val="bg1"/>
              </a:solidFill>
            </a:endParaRPr>
          </a:p>
          <a:p>
            <a:endParaRPr lang="en-US" sz="3600" dirty="0">
              <a:solidFill>
                <a:schemeClr val="bg1"/>
              </a:solidFill>
            </a:endParaRPr>
          </a:p>
          <a:p>
            <a:endParaRPr lang="en-US" sz="3600" b="1" dirty="0" smtClean="0">
              <a:solidFill>
                <a:schemeClr val="bg1"/>
              </a:solidFill>
            </a:endParaRPr>
          </a:p>
          <a:p>
            <a:endParaRPr lang="en-US" sz="3600" b="1" dirty="0" smtClean="0">
              <a:solidFill>
                <a:schemeClr val="bg1"/>
              </a:solidFill>
            </a:endParaRPr>
          </a:p>
          <a:p>
            <a:pPr marL="742950" lvl="0" indent="-742950"/>
            <a:endParaRPr lang="en-US" sz="3600" b="1" dirty="0" smtClean="0"/>
          </a:p>
          <a:p>
            <a:pPr marL="742950" lvl="0" indent="-742950"/>
            <a:endParaRPr lang="en-US" sz="3600" dirty="0" smtClean="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bg>
      <p:bgPr>
        <a:solidFill>
          <a:schemeClr val="tx2">
            <a:lumMod val="60000"/>
            <a:lumOff val="40000"/>
            <a:alpha val="89000"/>
          </a:schemeClr>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7315200" cy="1143000"/>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0800000" scaled="1"/>
            <a:tileRect/>
          </a:gradFill>
          <a:ln>
            <a:solidFill>
              <a:schemeClr val="tx2">
                <a:lumMod val="60000"/>
                <a:lumOff val="40000"/>
              </a:schemeClr>
            </a:solidFill>
          </a:ln>
        </p:spPr>
        <p:txBody>
          <a:bodyPr>
            <a:noAutofit/>
            <a:scene3d>
              <a:camera prst="orthographicFront"/>
              <a:lightRig rig="threePt" dir="t"/>
            </a:scene3d>
            <a:sp3d extrusionH="57150">
              <a:bevelT w="38100" h="38100" prst="relaxedInset"/>
            </a:sp3d>
          </a:bodyPr>
          <a:lstStyle/>
          <a:p>
            <a:r>
              <a:rPr lang="en-US" b="1" dirty="0" smtClean="0">
                <a:solidFill>
                  <a:schemeClr val="tx2">
                    <a:lumMod val="60000"/>
                    <a:lumOff val="40000"/>
                  </a:schemeClr>
                </a:solidFill>
                <a:effectLst/>
                <a:latin typeface="Lucida Calligraphy" pitchFamily="66" charset="0"/>
              </a:rPr>
              <a:t>Ambassadors of Grace</a:t>
            </a:r>
            <a:endParaRPr lang="en-US" b="1" dirty="0">
              <a:solidFill>
                <a:schemeClr val="tx2">
                  <a:lumMod val="60000"/>
                  <a:lumOff val="40000"/>
                </a:schemeClr>
              </a:solidFill>
              <a:effectLst/>
              <a:latin typeface="Lucida Calligraphy" pitchFamily="66" charset="0"/>
            </a:endParaRPr>
          </a:p>
        </p:txBody>
      </p:sp>
      <p:pic>
        <p:nvPicPr>
          <p:cNvPr id="4" name="Picture 3" descr="grace 4.jpeg"/>
          <p:cNvPicPr>
            <a:picLocks noChangeAspect="1"/>
          </p:cNvPicPr>
          <p:nvPr/>
        </p:nvPicPr>
        <p:blipFill>
          <a:blip r:embed="rId2" cstate="print">
            <a:lum bright="28000" contrast="-6000"/>
          </a:blip>
          <a:stretch>
            <a:fillRect/>
          </a:stretch>
        </p:blipFill>
        <p:spPr>
          <a:xfrm>
            <a:off x="7315200" y="0"/>
            <a:ext cx="1828800" cy="1143000"/>
          </a:xfrm>
          <a:prstGeom prst="rect">
            <a:avLst/>
          </a:prstGeom>
        </p:spPr>
      </p:pic>
      <p:sp>
        <p:nvSpPr>
          <p:cNvPr id="5" name="Rectangle 4"/>
          <p:cNvSpPr/>
          <p:nvPr/>
        </p:nvSpPr>
        <p:spPr>
          <a:xfrm>
            <a:off x="304800" y="1295400"/>
            <a:ext cx="8534400" cy="7571303"/>
          </a:xfrm>
          <a:prstGeom prst="rect">
            <a:avLst/>
          </a:prstGeom>
        </p:spPr>
        <p:txBody>
          <a:bodyPr wrap="square">
            <a:spAutoFit/>
          </a:bodyPr>
          <a:lstStyle/>
          <a:p>
            <a:endParaRPr lang="en-US" sz="3600" dirty="0" smtClean="0"/>
          </a:p>
          <a:p>
            <a:r>
              <a:rPr lang="en-US" sz="3600" b="1" dirty="0" smtClean="0">
                <a:solidFill>
                  <a:schemeClr val="bg1"/>
                </a:solidFill>
              </a:rPr>
              <a:t>Hebrews 12:15</a:t>
            </a:r>
          </a:p>
          <a:p>
            <a:endParaRPr lang="en-US" sz="3600" dirty="0">
              <a:solidFill>
                <a:schemeClr val="bg1"/>
              </a:solidFill>
            </a:endParaRPr>
          </a:p>
          <a:p>
            <a:r>
              <a:rPr lang="en-US" sz="3600" i="1" dirty="0">
                <a:solidFill>
                  <a:schemeClr val="bg1"/>
                </a:solidFill>
              </a:rPr>
              <a:t>See to it that no one misses the grace of God and that no bitter root grows up to cause trouble and defile many.</a:t>
            </a:r>
            <a:endParaRPr lang="en-US" sz="3600" dirty="0">
              <a:solidFill>
                <a:schemeClr val="bg1"/>
              </a:solidFill>
            </a:endParaRPr>
          </a:p>
          <a:p>
            <a:pPr lvl="0"/>
            <a:r>
              <a:rPr lang="en-US" b="1" dirty="0">
                <a:solidFill>
                  <a:schemeClr val="bg1"/>
                </a:solidFill>
              </a:rPr>
              <a:t> </a:t>
            </a:r>
            <a:endParaRPr lang="en-US" dirty="0">
              <a:solidFill>
                <a:schemeClr val="bg1"/>
              </a:solidFill>
            </a:endParaRPr>
          </a:p>
          <a:p>
            <a:endParaRPr lang="en-US" sz="3600" b="1" dirty="0" smtClean="0">
              <a:solidFill>
                <a:schemeClr val="bg1"/>
              </a:solidFill>
            </a:endParaRPr>
          </a:p>
          <a:p>
            <a:endParaRPr lang="en-US" sz="3600" b="1" dirty="0" smtClean="0">
              <a:solidFill>
                <a:schemeClr val="bg1"/>
              </a:solidFill>
            </a:endParaRPr>
          </a:p>
          <a:p>
            <a:endParaRPr lang="en-US" sz="3600" dirty="0">
              <a:solidFill>
                <a:schemeClr val="bg1"/>
              </a:solidFill>
            </a:endParaRPr>
          </a:p>
          <a:p>
            <a:endParaRPr lang="en-US" sz="3600" b="1" dirty="0" smtClean="0">
              <a:solidFill>
                <a:schemeClr val="bg1"/>
              </a:solidFill>
            </a:endParaRPr>
          </a:p>
          <a:p>
            <a:endParaRPr lang="en-US" sz="3600" b="1" dirty="0" smtClean="0">
              <a:solidFill>
                <a:schemeClr val="bg1"/>
              </a:solidFill>
            </a:endParaRPr>
          </a:p>
          <a:p>
            <a:pPr marL="742950" lvl="0" indent="-742950"/>
            <a:endParaRPr lang="en-US" sz="3600" b="1" dirty="0" smtClean="0"/>
          </a:p>
          <a:p>
            <a:pPr marL="742950" lvl="0" indent="-742950"/>
            <a:endParaRPr lang="en-US" sz="3600" dirty="0" smtClean="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bg>
      <p:bgPr>
        <a:solidFill>
          <a:schemeClr val="tx2">
            <a:lumMod val="60000"/>
            <a:lumOff val="40000"/>
            <a:alpha val="89000"/>
          </a:schemeClr>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7315200" cy="1143000"/>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0800000" scaled="1"/>
            <a:tileRect/>
          </a:gradFill>
          <a:ln>
            <a:solidFill>
              <a:schemeClr val="tx2">
                <a:lumMod val="60000"/>
                <a:lumOff val="40000"/>
              </a:schemeClr>
            </a:solidFill>
          </a:ln>
        </p:spPr>
        <p:txBody>
          <a:bodyPr>
            <a:noAutofit/>
            <a:scene3d>
              <a:camera prst="orthographicFront"/>
              <a:lightRig rig="threePt" dir="t"/>
            </a:scene3d>
            <a:sp3d extrusionH="57150">
              <a:bevelT w="38100" h="38100" prst="relaxedInset"/>
            </a:sp3d>
          </a:bodyPr>
          <a:lstStyle/>
          <a:p>
            <a:r>
              <a:rPr lang="en-US" b="1" dirty="0" smtClean="0">
                <a:solidFill>
                  <a:schemeClr val="tx2">
                    <a:lumMod val="60000"/>
                    <a:lumOff val="40000"/>
                  </a:schemeClr>
                </a:solidFill>
                <a:effectLst/>
                <a:latin typeface="Lucida Calligraphy" pitchFamily="66" charset="0"/>
              </a:rPr>
              <a:t>Ambassadors of Grace</a:t>
            </a:r>
            <a:endParaRPr lang="en-US" b="1" dirty="0">
              <a:solidFill>
                <a:schemeClr val="tx2">
                  <a:lumMod val="60000"/>
                  <a:lumOff val="40000"/>
                </a:schemeClr>
              </a:solidFill>
              <a:effectLst/>
              <a:latin typeface="Lucida Calligraphy" pitchFamily="66" charset="0"/>
            </a:endParaRPr>
          </a:p>
        </p:txBody>
      </p:sp>
      <p:pic>
        <p:nvPicPr>
          <p:cNvPr id="4" name="Picture 3" descr="grace 4.jpeg"/>
          <p:cNvPicPr>
            <a:picLocks noChangeAspect="1"/>
          </p:cNvPicPr>
          <p:nvPr/>
        </p:nvPicPr>
        <p:blipFill>
          <a:blip r:embed="rId2" cstate="print">
            <a:lum bright="28000" contrast="-6000"/>
          </a:blip>
          <a:stretch>
            <a:fillRect/>
          </a:stretch>
        </p:blipFill>
        <p:spPr>
          <a:xfrm>
            <a:off x="7315200" y="0"/>
            <a:ext cx="1828800" cy="1143000"/>
          </a:xfrm>
          <a:prstGeom prst="rect">
            <a:avLst/>
          </a:prstGeom>
        </p:spPr>
      </p:pic>
      <p:sp>
        <p:nvSpPr>
          <p:cNvPr id="5" name="Rectangle 4"/>
          <p:cNvSpPr/>
          <p:nvPr/>
        </p:nvSpPr>
        <p:spPr>
          <a:xfrm>
            <a:off x="304800" y="1295400"/>
            <a:ext cx="8534400" cy="9233297"/>
          </a:xfrm>
          <a:prstGeom prst="rect">
            <a:avLst/>
          </a:prstGeom>
        </p:spPr>
        <p:txBody>
          <a:bodyPr wrap="square">
            <a:spAutoFit/>
          </a:bodyPr>
          <a:lstStyle/>
          <a:p>
            <a:pPr lvl="0"/>
            <a:r>
              <a:rPr lang="en-US" sz="3600" b="1" dirty="0" smtClean="0">
                <a:solidFill>
                  <a:srgbClr val="FFFF00"/>
                </a:solidFill>
              </a:rPr>
              <a:t>We receive </a:t>
            </a:r>
            <a:r>
              <a:rPr lang="en-US" sz="3600" b="1" dirty="0">
                <a:solidFill>
                  <a:srgbClr val="FFFF00"/>
                </a:solidFill>
              </a:rPr>
              <a:t>the grace of God in </a:t>
            </a:r>
            <a:r>
              <a:rPr lang="en-US" sz="3600" b="1" dirty="0" smtClean="0">
                <a:solidFill>
                  <a:srgbClr val="FFFF00"/>
                </a:solidFill>
              </a:rPr>
              <a:t>vain when we…</a:t>
            </a:r>
            <a:r>
              <a:rPr lang="en-US" sz="3600" b="1" dirty="0">
                <a:solidFill>
                  <a:srgbClr val="FFFF00"/>
                </a:solidFill>
              </a:rPr>
              <a:t> </a:t>
            </a:r>
            <a:endParaRPr lang="en-US" sz="3600" b="1" dirty="0" smtClean="0">
              <a:solidFill>
                <a:srgbClr val="FFFF00"/>
              </a:solidFill>
            </a:endParaRPr>
          </a:p>
          <a:p>
            <a:pPr lvl="0"/>
            <a:endParaRPr lang="en-US" b="1" dirty="0" smtClean="0"/>
          </a:p>
          <a:p>
            <a:pPr marL="742950" indent="-742950">
              <a:buAutoNum type="arabicPeriod" startAt="3"/>
            </a:pPr>
            <a:r>
              <a:rPr lang="en-US" sz="3600" b="1" dirty="0" smtClean="0">
                <a:solidFill>
                  <a:schemeClr val="bg1"/>
                </a:solidFill>
              </a:rPr>
              <a:t>Fail </a:t>
            </a:r>
            <a:r>
              <a:rPr lang="en-US" sz="3600" b="1" dirty="0">
                <a:solidFill>
                  <a:schemeClr val="bg1"/>
                </a:solidFill>
              </a:rPr>
              <a:t>to extend to others the grace that we have received from the Lord </a:t>
            </a:r>
            <a:endParaRPr lang="en-US" sz="3600" b="1" dirty="0" smtClean="0">
              <a:solidFill>
                <a:schemeClr val="bg1"/>
              </a:solidFill>
            </a:endParaRPr>
          </a:p>
          <a:p>
            <a:pPr marL="342900" indent="-342900"/>
            <a:endParaRPr lang="en-US" sz="2000" dirty="0" smtClean="0">
              <a:solidFill>
                <a:schemeClr val="bg1"/>
              </a:solidFill>
            </a:endParaRPr>
          </a:p>
          <a:p>
            <a:pPr marL="342900" indent="-342900"/>
            <a:r>
              <a:rPr lang="en-US" sz="3600" b="1" dirty="0" smtClean="0">
                <a:solidFill>
                  <a:schemeClr val="bg1"/>
                </a:solidFill>
              </a:rPr>
              <a:t>Matthew 18:32-35</a:t>
            </a:r>
          </a:p>
          <a:p>
            <a:r>
              <a:rPr lang="en-US" sz="3600" i="1" dirty="0" smtClean="0">
                <a:solidFill>
                  <a:schemeClr val="bg1"/>
                </a:solidFill>
              </a:rPr>
              <a:t>“Then his master, after he had called him, said to him, ‘You wicked servant! I forgave you all that debt because you begged me. </a:t>
            </a:r>
            <a:r>
              <a:rPr lang="en-US" sz="3600" b="1" dirty="0">
                <a:solidFill>
                  <a:schemeClr val="bg1"/>
                </a:solidFill>
              </a:rPr>
              <a:t> </a:t>
            </a:r>
            <a:endParaRPr lang="en-US" sz="3600" dirty="0">
              <a:solidFill>
                <a:schemeClr val="bg1"/>
              </a:solidFill>
            </a:endParaRPr>
          </a:p>
          <a:p>
            <a:endParaRPr lang="en-US" sz="3600" b="1" dirty="0" smtClean="0">
              <a:solidFill>
                <a:schemeClr val="bg1"/>
              </a:solidFill>
            </a:endParaRPr>
          </a:p>
          <a:p>
            <a:endParaRPr lang="en-US" sz="3600" b="1" dirty="0" smtClean="0">
              <a:solidFill>
                <a:schemeClr val="bg1"/>
              </a:solidFill>
            </a:endParaRPr>
          </a:p>
          <a:p>
            <a:endParaRPr lang="en-US" sz="3600" dirty="0">
              <a:solidFill>
                <a:schemeClr val="bg1"/>
              </a:solidFill>
            </a:endParaRPr>
          </a:p>
          <a:p>
            <a:endParaRPr lang="en-US" sz="3600" b="1" dirty="0" smtClean="0">
              <a:solidFill>
                <a:schemeClr val="bg1"/>
              </a:solidFill>
            </a:endParaRPr>
          </a:p>
          <a:p>
            <a:endParaRPr lang="en-US" sz="3600" b="1" dirty="0" smtClean="0">
              <a:solidFill>
                <a:schemeClr val="bg1"/>
              </a:solidFill>
            </a:endParaRPr>
          </a:p>
          <a:p>
            <a:pPr marL="742950" lvl="0" indent="-742950"/>
            <a:endParaRPr lang="en-US" sz="3600" b="1" dirty="0" smtClean="0"/>
          </a:p>
          <a:p>
            <a:pPr marL="742950" lvl="0" indent="-742950"/>
            <a:endParaRPr lang="en-US" sz="3600" dirty="0" smtClean="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bg>
      <p:bgPr>
        <a:solidFill>
          <a:schemeClr val="tx2">
            <a:lumMod val="60000"/>
            <a:lumOff val="40000"/>
            <a:alpha val="89000"/>
          </a:schemeClr>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7315200" cy="1143000"/>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0800000" scaled="1"/>
            <a:tileRect/>
          </a:gradFill>
          <a:ln>
            <a:solidFill>
              <a:schemeClr val="tx2">
                <a:lumMod val="60000"/>
                <a:lumOff val="40000"/>
              </a:schemeClr>
            </a:solidFill>
          </a:ln>
        </p:spPr>
        <p:txBody>
          <a:bodyPr>
            <a:noAutofit/>
            <a:scene3d>
              <a:camera prst="orthographicFront"/>
              <a:lightRig rig="threePt" dir="t"/>
            </a:scene3d>
            <a:sp3d extrusionH="57150">
              <a:bevelT w="38100" h="38100" prst="relaxedInset"/>
            </a:sp3d>
          </a:bodyPr>
          <a:lstStyle/>
          <a:p>
            <a:r>
              <a:rPr lang="en-US" b="1" dirty="0" smtClean="0">
                <a:solidFill>
                  <a:schemeClr val="tx2">
                    <a:lumMod val="60000"/>
                    <a:lumOff val="40000"/>
                  </a:schemeClr>
                </a:solidFill>
                <a:effectLst/>
                <a:latin typeface="Lucida Calligraphy" pitchFamily="66" charset="0"/>
              </a:rPr>
              <a:t>Ambassadors of Grace</a:t>
            </a:r>
            <a:endParaRPr lang="en-US" b="1" dirty="0">
              <a:solidFill>
                <a:schemeClr val="tx2">
                  <a:lumMod val="60000"/>
                  <a:lumOff val="40000"/>
                </a:schemeClr>
              </a:solidFill>
              <a:effectLst/>
              <a:latin typeface="Lucida Calligraphy" pitchFamily="66" charset="0"/>
            </a:endParaRPr>
          </a:p>
        </p:txBody>
      </p:sp>
      <p:pic>
        <p:nvPicPr>
          <p:cNvPr id="4" name="Picture 3" descr="grace 4.jpeg"/>
          <p:cNvPicPr>
            <a:picLocks noChangeAspect="1"/>
          </p:cNvPicPr>
          <p:nvPr/>
        </p:nvPicPr>
        <p:blipFill>
          <a:blip r:embed="rId2" cstate="print">
            <a:lum bright="28000" contrast="-6000"/>
          </a:blip>
          <a:stretch>
            <a:fillRect/>
          </a:stretch>
        </p:blipFill>
        <p:spPr>
          <a:xfrm>
            <a:off x="7315200" y="0"/>
            <a:ext cx="1828800" cy="1143000"/>
          </a:xfrm>
          <a:prstGeom prst="rect">
            <a:avLst/>
          </a:prstGeom>
        </p:spPr>
      </p:pic>
      <p:sp>
        <p:nvSpPr>
          <p:cNvPr id="5" name="Rectangle 4"/>
          <p:cNvSpPr/>
          <p:nvPr/>
        </p:nvSpPr>
        <p:spPr>
          <a:xfrm>
            <a:off x="304800" y="1295400"/>
            <a:ext cx="8534400" cy="8956298"/>
          </a:xfrm>
          <a:prstGeom prst="rect">
            <a:avLst/>
          </a:prstGeom>
        </p:spPr>
        <p:txBody>
          <a:bodyPr wrap="square">
            <a:spAutoFit/>
          </a:bodyPr>
          <a:lstStyle/>
          <a:p>
            <a:r>
              <a:rPr lang="en-US" sz="3600" dirty="0">
                <a:solidFill>
                  <a:schemeClr val="bg1"/>
                </a:solidFill>
              </a:rPr>
              <a:t>Matthew </a:t>
            </a:r>
            <a:r>
              <a:rPr lang="en-US" sz="3600" dirty="0" smtClean="0">
                <a:solidFill>
                  <a:schemeClr val="bg1"/>
                </a:solidFill>
              </a:rPr>
              <a:t>18:32-35 (Cont’)</a:t>
            </a:r>
            <a:endParaRPr lang="en-US" sz="3600" dirty="0">
              <a:solidFill>
                <a:schemeClr val="bg1"/>
              </a:solidFill>
            </a:endParaRPr>
          </a:p>
          <a:p>
            <a:r>
              <a:rPr lang="en-US" sz="3600" i="1" dirty="0" smtClean="0">
                <a:solidFill>
                  <a:schemeClr val="bg1"/>
                </a:solidFill>
              </a:rPr>
              <a:t>33 </a:t>
            </a:r>
            <a:r>
              <a:rPr lang="en-US" sz="3600" i="1" dirty="0">
                <a:solidFill>
                  <a:schemeClr val="bg1"/>
                </a:solidFill>
              </a:rPr>
              <a:t>Should you not also have had compassion on your fellow servant, just as I had pity on you?’ 34 And his master was angry, and delivered him to the torturers until he should pay all that was due to him. 35 So My heavenly Father also will do to you if each of you, from his heart, does not forgive his brother his trespasses.”</a:t>
            </a:r>
            <a:endParaRPr lang="en-US" sz="3600" dirty="0">
              <a:solidFill>
                <a:schemeClr val="bg1"/>
              </a:solidFill>
            </a:endParaRPr>
          </a:p>
          <a:p>
            <a:endParaRPr lang="en-US" sz="3600" b="1" dirty="0" smtClean="0">
              <a:solidFill>
                <a:schemeClr val="bg1"/>
              </a:solidFill>
            </a:endParaRPr>
          </a:p>
          <a:p>
            <a:endParaRPr lang="en-US" sz="3600" b="1" dirty="0" smtClean="0">
              <a:solidFill>
                <a:schemeClr val="bg1"/>
              </a:solidFill>
            </a:endParaRPr>
          </a:p>
          <a:p>
            <a:endParaRPr lang="en-US" sz="3600" dirty="0">
              <a:solidFill>
                <a:schemeClr val="bg1"/>
              </a:solidFill>
            </a:endParaRPr>
          </a:p>
          <a:p>
            <a:endParaRPr lang="en-US" sz="3600" b="1" dirty="0" smtClean="0">
              <a:solidFill>
                <a:schemeClr val="bg1"/>
              </a:solidFill>
            </a:endParaRPr>
          </a:p>
          <a:p>
            <a:endParaRPr lang="en-US" sz="3600" b="1" dirty="0" smtClean="0">
              <a:solidFill>
                <a:schemeClr val="bg1"/>
              </a:solidFill>
            </a:endParaRPr>
          </a:p>
          <a:p>
            <a:pPr marL="742950" lvl="0" indent="-742950"/>
            <a:endParaRPr lang="en-US" sz="3600" b="1" dirty="0" smtClean="0"/>
          </a:p>
          <a:p>
            <a:pPr marL="742950" lvl="0" indent="-742950"/>
            <a:endParaRPr lang="en-US" sz="3600" dirty="0" smtClean="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bg>
      <p:bgPr>
        <a:solidFill>
          <a:schemeClr val="tx2">
            <a:lumMod val="60000"/>
            <a:lumOff val="40000"/>
            <a:alpha val="89000"/>
          </a:schemeClr>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7315200" cy="1143000"/>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0800000" scaled="1"/>
            <a:tileRect/>
          </a:gradFill>
          <a:ln>
            <a:solidFill>
              <a:schemeClr val="tx2">
                <a:lumMod val="60000"/>
                <a:lumOff val="40000"/>
              </a:schemeClr>
            </a:solidFill>
          </a:ln>
        </p:spPr>
        <p:txBody>
          <a:bodyPr>
            <a:noAutofit/>
            <a:scene3d>
              <a:camera prst="orthographicFront"/>
              <a:lightRig rig="threePt" dir="t"/>
            </a:scene3d>
            <a:sp3d extrusionH="57150">
              <a:bevelT w="38100" h="38100" prst="relaxedInset"/>
            </a:sp3d>
          </a:bodyPr>
          <a:lstStyle/>
          <a:p>
            <a:r>
              <a:rPr lang="en-US" b="1" dirty="0" smtClean="0">
                <a:solidFill>
                  <a:schemeClr val="tx2">
                    <a:lumMod val="60000"/>
                    <a:lumOff val="40000"/>
                  </a:schemeClr>
                </a:solidFill>
                <a:effectLst/>
                <a:latin typeface="Lucida Calligraphy" pitchFamily="66" charset="0"/>
              </a:rPr>
              <a:t>Ambassadors of Grace</a:t>
            </a:r>
            <a:endParaRPr lang="en-US" b="1" dirty="0">
              <a:solidFill>
                <a:schemeClr val="tx2">
                  <a:lumMod val="60000"/>
                  <a:lumOff val="40000"/>
                </a:schemeClr>
              </a:solidFill>
              <a:effectLst/>
              <a:latin typeface="Lucida Calligraphy" pitchFamily="66" charset="0"/>
            </a:endParaRPr>
          </a:p>
        </p:txBody>
      </p:sp>
      <p:pic>
        <p:nvPicPr>
          <p:cNvPr id="4" name="Picture 3" descr="grace 4.jpeg"/>
          <p:cNvPicPr>
            <a:picLocks noChangeAspect="1"/>
          </p:cNvPicPr>
          <p:nvPr/>
        </p:nvPicPr>
        <p:blipFill>
          <a:blip r:embed="rId2" cstate="print">
            <a:lum bright="28000" contrast="-6000"/>
          </a:blip>
          <a:stretch>
            <a:fillRect/>
          </a:stretch>
        </p:blipFill>
        <p:spPr>
          <a:xfrm>
            <a:off x="7315200" y="0"/>
            <a:ext cx="1828800" cy="1143000"/>
          </a:xfrm>
          <a:prstGeom prst="rect">
            <a:avLst/>
          </a:prstGeom>
        </p:spPr>
      </p:pic>
      <p:sp>
        <p:nvSpPr>
          <p:cNvPr id="5" name="Rectangle 4"/>
          <p:cNvSpPr/>
          <p:nvPr/>
        </p:nvSpPr>
        <p:spPr>
          <a:xfrm>
            <a:off x="304800" y="1295400"/>
            <a:ext cx="8534400" cy="8402300"/>
          </a:xfrm>
          <a:prstGeom prst="rect">
            <a:avLst/>
          </a:prstGeom>
        </p:spPr>
        <p:txBody>
          <a:bodyPr wrap="square">
            <a:spAutoFit/>
          </a:bodyPr>
          <a:lstStyle/>
          <a:p>
            <a:r>
              <a:rPr lang="en-US" sz="3600" b="1" dirty="0">
                <a:solidFill>
                  <a:schemeClr val="bg1"/>
                </a:solidFill>
              </a:rPr>
              <a:t>Let’s be ambassadors of God’s </a:t>
            </a:r>
            <a:r>
              <a:rPr lang="en-US" sz="3600" b="1" dirty="0" smtClean="0">
                <a:solidFill>
                  <a:schemeClr val="bg1"/>
                </a:solidFill>
              </a:rPr>
              <a:t>grace by demonstrating to the </a:t>
            </a:r>
            <a:r>
              <a:rPr lang="en-US" sz="3600" b="1" dirty="0">
                <a:solidFill>
                  <a:schemeClr val="bg1"/>
                </a:solidFill>
              </a:rPr>
              <a:t>world the grace of God in a tangible way </a:t>
            </a:r>
            <a:r>
              <a:rPr lang="en-US" sz="3600" b="1" dirty="0" smtClean="0">
                <a:solidFill>
                  <a:schemeClr val="bg1"/>
                </a:solidFill>
              </a:rPr>
              <a:t>by:</a:t>
            </a:r>
          </a:p>
          <a:p>
            <a:endParaRPr lang="en-US" sz="3600" b="1" dirty="0" smtClean="0">
              <a:solidFill>
                <a:schemeClr val="bg1"/>
              </a:solidFill>
            </a:endParaRPr>
          </a:p>
          <a:p>
            <a:pPr>
              <a:buFont typeface="Wingdings" pitchFamily="2" charset="2"/>
              <a:buChar char="v"/>
            </a:pPr>
            <a:r>
              <a:rPr lang="en-US" sz="3600" b="1" dirty="0" smtClean="0">
                <a:solidFill>
                  <a:schemeClr val="bg1"/>
                </a:solidFill>
              </a:rPr>
              <a:t>  	loving</a:t>
            </a:r>
            <a:r>
              <a:rPr lang="en-US" sz="3600" b="1" dirty="0">
                <a:solidFill>
                  <a:schemeClr val="bg1"/>
                </a:solidFill>
              </a:rPr>
              <a:t>, </a:t>
            </a:r>
            <a:endParaRPr lang="en-US" sz="3600" b="1" dirty="0" smtClean="0">
              <a:solidFill>
                <a:schemeClr val="bg1"/>
              </a:solidFill>
            </a:endParaRPr>
          </a:p>
          <a:p>
            <a:pPr>
              <a:buFont typeface="Wingdings" pitchFamily="2" charset="2"/>
              <a:buChar char="v"/>
            </a:pPr>
            <a:r>
              <a:rPr lang="en-US" sz="3600" b="1" dirty="0" smtClean="0">
                <a:solidFill>
                  <a:schemeClr val="bg1"/>
                </a:solidFill>
              </a:rPr>
              <a:t> 	forgiving</a:t>
            </a:r>
            <a:r>
              <a:rPr lang="en-US" sz="3600" b="1" dirty="0">
                <a:solidFill>
                  <a:schemeClr val="bg1"/>
                </a:solidFill>
              </a:rPr>
              <a:t>, </a:t>
            </a:r>
            <a:endParaRPr lang="en-US" sz="3600" b="1" dirty="0" smtClean="0">
              <a:solidFill>
                <a:schemeClr val="bg1"/>
              </a:solidFill>
            </a:endParaRPr>
          </a:p>
          <a:p>
            <a:pPr>
              <a:buFont typeface="Wingdings" pitchFamily="2" charset="2"/>
              <a:buChar char="v"/>
            </a:pPr>
            <a:r>
              <a:rPr lang="en-US" sz="3600" b="1" dirty="0" smtClean="0">
                <a:solidFill>
                  <a:schemeClr val="bg1"/>
                </a:solidFill>
              </a:rPr>
              <a:t>	blessing </a:t>
            </a:r>
            <a:r>
              <a:rPr lang="en-US" sz="3600" b="1" dirty="0">
                <a:solidFill>
                  <a:schemeClr val="bg1"/>
                </a:solidFill>
              </a:rPr>
              <a:t>and </a:t>
            </a:r>
            <a:endParaRPr lang="en-US" sz="3600" b="1" dirty="0" smtClean="0">
              <a:solidFill>
                <a:schemeClr val="bg1"/>
              </a:solidFill>
            </a:endParaRPr>
          </a:p>
          <a:p>
            <a:pPr>
              <a:buFont typeface="Wingdings" pitchFamily="2" charset="2"/>
              <a:buChar char="v"/>
            </a:pPr>
            <a:r>
              <a:rPr lang="en-US" sz="3600" b="1" dirty="0" smtClean="0">
                <a:solidFill>
                  <a:schemeClr val="bg1"/>
                </a:solidFill>
              </a:rPr>
              <a:t>  	showing </a:t>
            </a:r>
            <a:r>
              <a:rPr lang="en-US" sz="3600" b="1" dirty="0">
                <a:solidFill>
                  <a:schemeClr val="bg1"/>
                </a:solidFill>
              </a:rPr>
              <a:t>kindness to </a:t>
            </a:r>
            <a:r>
              <a:rPr lang="en-US" sz="3600" b="1" dirty="0" smtClean="0">
                <a:solidFill>
                  <a:schemeClr val="bg1"/>
                </a:solidFill>
              </a:rPr>
              <a:t>all</a:t>
            </a:r>
            <a:endParaRPr lang="en-US" sz="3600" dirty="0">
              <a:solidFill>
                <a:schemeClr val="bg1"/>
              </a:solidFill>
            </a:endParaRPr>
          </a:p>
          <a:p>
            <a:endParaRPr lang="en-US" sz="3600" b="1" dirty="0" smtClean="0">
              <a:solidFill>
                <a:schemeClr val="bg1"/>
              </a:solidFill>
            </a:endParaRPr>
          </a:p>
          <a:p>
            <a:endParaRPr lang="en-US" sz="3600" b="1" dirty="0" smtClean="0">
              <a:solidFill>
                <a:schemeClr val="bg1"/>
              </a:solidFill>
            </a:endParaRPr>
          </a:p>
          <a:p>
            <a:endParaRPr lang="en-US" sz="3600" dirty="0">
              <a:solidFill>
                <a:schemeClr val="bg1"/>
              </a:solidFill>
            </a:endParaRPr>
          </a:p>
          <a:p>
            <a:endParaRPr lang="en-US" sz="3600" b="1" dirty="0" smtClean="0">
              <a:solidFill>
                <a:schemeClr val="bg1"/>
              </a:solidFill>
            </a:endParaRPr>
          </a:p>
          <a:p>
            <a:endParaRPr lang="en-US" sz="3600" b="1" dirty="0" smtClean="0">
              <a:solidFill>
                <a:schemeClr val="bg1"/>
              </a:solidFill>
            </a:endParaRPr>
          </a:p>
          <a:p>
            <a:pPr marL="742950" lvl="0" indent="-742950"/>
            <a:endParaRPr lang="en-US" sz="3600" b="1" dirty="0" smtClean="0"/>
          </a:p>
          <a:p>
            <a:pPr marL="742950" lvl="0" indent="-742950"/>
            <a:endParaRPr lang="en-US" sz="3600" dirty="0" smtClean="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alphaModFix amt="84000"/>
            <a:lum/>
          </a:blip>
          <a:srcRect/>
          <a:stretch>
            <a:fillRect t="-2000" b="-2000"/>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304800" y="2590800"/>
            <a:ext cx="8534400" cy="1470025"/>
          </a:xfrm>
        </p:spPr>
        <p:txBody>
          <a:bodyPr>
            <a:noAutofit/>
            <a:scene3d>
              <a:camera prst="orthographicFront"/>
              <a:lightRig rig="threePt" dir="t"/>
            </a:scene3d>
            <a:sp3d extrusionH="57150">
              <a:bevelT w="38100" h="38100" prst="relaxedInset"/>
            </a:sp3d>
          </a:bodyPr>
          <a:lstStyle/>
          <a:p>
            <a:r>
              <a:rPr lang="en-US" sz="8800" b="1" dirty="0" smtClean="0">
                <a:solidFill>
                  <a:schemeClr val="bg1"/>
                </a:solidFill>
                <a:effectLst>
                  <a:glow rad="101600">
                    <a:schemeClr val="accent4">
                      <a:satMod val="175000"/>
                      <a:alpha val="40000"/>
                    </a:schemeClr>
                  </a:glow>
                  <a:reflection blurRad="6350" stA="60000" endA="900" endPos="58000" dir="5400000" sy="-100000" algn="bl" rotWithShape="0"/>
                </a:effectLst>
                <a:latin typeface="Lucida Calligraphy" pitchFamily="66" charset="0"/>
              </a:rPr>
              <a:t>Ambassadors of Grace</a:t>
            </a:r>
            <a:endParaRPr lang="en-US" sz="8800" b="1" dirty="0">
              <a:solidFill>
                <a:schemeClr val="bg1"/>
              </a:solidFill>
              <a:effectLst>
                <a:glow rad="101600">
                  <a:schemeClr val="accent4">
                    <a:satMod val="175000"/>
                    <a:alpha val="40000"/>
                  </a:schemeClr>
                </a:glow>
                <a:reflection blurRad="6350" stA="60000" endA="900" endPos="58000" dir="5400000" sy="-100000" algn="bl" rotWithShape="0"/>
              </a:effectLst>
              <a:latin typeface="Lucida Calligraphy" pitchFamily="66"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tx2">
            <a:lumMod val="60000"/>
            <a:lumOff val="40000"/>
            <a:alpha val="89000"/>
          </a:schemeClr>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7315200" cy="1143000"/>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0800000" scaled="1"/>
            <a:tileRect/>
          </a:gradFill>
          <a:ln>
            <a:solidFill>
              <a:schemeClr val="tx2">
                <a:lumMod val="60000"/>
                <a:lumOff val="40000"/>
              </a:schemeClr>
            </a:solidFill>
          </a:ln>
        </p:spPr>
        <p:txBody>
          <a:bodyPr>
            <a:noAutofit/>
            <a:scene3d>
              <a:camera prst="orthographicFront"/>
              <a:lightRig rig="threePt" dir="t"/>
            </a:scene3d>
            <a:sp3d extrusionH="57150">
              <a:bevelT w="38100" h="38100" prst="relaxedInset"/>
            </a:sp3d>
          </a:bodyPr>
          <a:lstStyle/>
          <a:p>
            <a:r>
              <a:rPr lang="en-US" b="1" dirty="0" smtClean="0">
                <a:solidFill>
                  <a:schemeClr val="tx2">
                    <a:lumMod val="60000"/>
                    <a:lumOff val="40000"/>
                  </a:schemeClr>
                </a:solidFill>
                <a:effectLst/>
                <a:latin typeface="Lucida Calligraphy" pitchFamily="66" charset="0"/>
              </a:rPr>
              <a:t>Ambassadors of Grace</a:t>
            </a:r>
            <a:endParaRPr lang="en-US" b="1" dirty="0">
              <a:solidFill>
                <a:schemeClr val="tx2">
                  <a:lumMod val="60000"/>
                  <a:lumOff val="40000"/>
                </a:schemeClr>
              </a:solidFill>
              <a:effectLst/>
              <a:latin typeface="Lucida Calligraphy" pitchFamily="66" charset="0"/>
            </a:endParaRPr>
          </a:p>
        </p:txBody>
      </p:sp>
      <p:pic>
        <p:nvPicPr>
          <p:cNvPr id="4" name="Picture 3" descr="grace 4.jpeg"/>
          <p:cNvPicPr>
            <a:picLocks noChangeAspect="1"/>
          </p:cNvPicPr>
          <p:nvPr/>
        </p:nvPicPr>
        <p:blipFill>
          <a:blip r:embed="rId2" cstate="print">
            <a:lum bright="28000" contrast="-6000"/>
          </a:blip>
          <a:stretch>
            <a:fillRect/>
          </a:stretch>
        </p:blipFill>
        <p:spPr>
          <a:xfrm>
            <a:off x="7315200" y="0"/>
            <a:ext cx="1828800" cy="1143000"/>
          </a:xfrm>
          <a:prstGeom prst="rect">
            <a:avLst/>
          </a:prstGeom>
        </p:spPr>
      </p:pic>
      <p:sp>
        <p:nvSpPr>
          <p:cNvPr id="12" name="Rectangle 11"/>
          <p:cNvSpPr/>
          <p:nvPr/>
        </p:nvSpPr>
        <p:spPr>
          <a:xfrm>
            <a:off x="228600" y="1371600"/>
            <a:ext cx="8763000" cy="5078313"/>
          </a:xfrm>
          <a:prstGeom prst="rect">
            <a:avLst/>
          </a:prstGeom>
        </p:spPr>
        <p:txBody>
          <a:bodyPr wrap="square">
            <a:spAutoFit/>
          </a:bodyPr>
          <a:lstStyle/>
          <a:p>
            <a:r>
              <a:rPr lang="en-US" sz="3600" dirty="0" smtClean="0">
                <a:solidFill>
                  <a:schemeClr val="bg1"/>
                </a:solidFill>
              </a:rPr>
              <a:t>Luke </a:t>
            </a:r>
            <a:r>
              <a:rPr lang="en-US" sz="3600" dirty="0">
                <a:solidFill>
                  <a:schemeClr val="bg1"/>
                </a:solidFill>
              </a:rPr>
              <a:t>6:27-36, </a:t>
            </a:r>
            <a:r>
              <a:rPr lang="en-US" sz="3600" dirty="0" smtClean="0">
                <a:solidFill>
                  <a:schemeClr val="bg1"/>
                </a:solidFill>
              </a:rPr>
              <a:t>NIV (cont’)</a:t>
            </a:r>
            <a:endParaRPr lang="en-US" sz="3600" dirty="0">
              <a:solidFill>
                <a:schemeClr val="bg1"/>
              </a:solidFill>
            </a:endParaRPr>
          </a:p>
          <a:p>
            <a:r>
              <a:rPr lang="en-US" sz="3600" i="1" dirty="0" smtClean="0">
                <a:solidFill>
                  <a:schemeClr val="bg1"/>
                </a:solidFill>
              </a:rPr>
              <a:t>…you </a:t>
            </a:r>
            <a:r>
              <a:rPr lang="en-US" sz="3600" i="1" dirty="0">
                <a:solidFill>
                  <a:schemeClr val="bg1"/>
                </a:solidFill>
              </a:rPr>
              <a:t>on one cheek, turn to him the other also. If someone takes your cloak, do not stop him from taking your tunic. 30 Give to everyone who asks you, and if anyone takes what belongs to you, do not demand it back. 31 Do to others as you would have them do to you. 32 If you love those who love you, </a:t>
            </a:r>
            <a:r>
              <a:rPr lang="en-US" sz="3600" b="1" i="1" dirty="0">
                <a:solidFill>
                  <a:srgbClr val="FFFF00"/>
                </a:solidFill>
              </a:rPr>
              <a:t>what credit is that to you?</a:t>
            </a:r>
            <a:r>
              <a:rPr lang="en-US" sz="3600" i="1" dirty="0">
                <a:solidFill>
                  <a:srgbClr val="FFFF00"/>
                </a:solidFill>
              </a:rPr>
              <a:t>  </a:t>
            </a:r>
            <a:endParaRPr lang="en-US" sz="3600" b="1" dirty="0" smtClean="0">
              <a:solidFill>
                <a:srgbClr val="FFFF00"/>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tx2">
            <a:lumMod val="60000"/>
            <a:lumOff val="40000"/>
            <a:alpha val="89000"/>
          </a:schemeClr>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7315200" cy="1143000"/>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0800000" scaled="1"/>
            <a:tileRect/>
          </a:gradFill>
          <a:ln>
            <a:solidFill>
              <a:schemeClr val="tx2">
                <a:lumMod val="60000"/>
                <a:lumOff val="40000"/>
              </a:schemeClr>
            </a:solidFill>
          </a:ln>
        </p:spPr>
        <p:txBody>
          <a:bodyPr>
            <a:noAutofit/>
            <a:scene3d>
              <a:camera prst="orthographicFront"/>
              <a:lightRig rig="threePt" dir="t"/>
            </a:scene3d>
            <a:sp3d extrusionH="57150">
              <a:bevelT w="38100" h="38100" prst="relaxedInset"/>
            </a:sp3d>
          </a:bodyPr>
          <a:lstStyle/>
          <a:p>
            <a:r>
              <a:rPr lang="en-US" b="1" dirty="0" smtClean="0">
                <a:solidFill>
                  <a:schemeClr val="tx2">
                    <a:lumMod val="60000"/>
                    <a:lumOff val="40000"/>
                  </a:schemeClr>
                </a:solidFill>
                <a:effectLst/>
                <a:latin typeface="Lucida Calligraphy" pitchFamily="66" charset="0"/>
              </a:rPr>
              <a:t>Ambassadors of Grace</a:t>
            </a:r>
            <a:endParaRPr lang="en-US" b="1" dirty="0">
              <a:solidFill>
                <a:schemeClr val="tx2">
                  <a:lumMod val="60000"/>
                  <a:lumOff val="40000"/>
                </a:schemeClr>
              </a:solidFill>
              <a:effectLst/>
              <a:latin typeface="Lucida Calligraphy" pitchFamily="66" charset="0"/>
            </a:endParaRPr>
          </a:p>
        </p:txBody>
      </p:sp>
      <p:pic>
        <p:nvPicPr>
          <p:cNvPr id="4" name="Picture 3" descr="grace 4.jpeg"/>
          <p:cNvPicPr>
            <a:picLocks noChangeAspect="1"/>
          </p:cNvPicPr>
          <p:nvPr/>
        </p:nvPicPr>
        <p:blipFill>
          <a:blip r:embed="rId2" cstate="print">
            <a:lum bright="28000" contrast="-6000"/>
          </a:blip>
          <a:stretch>
            <a:fillRect/>
          </a:stretch>
        </p:blipFill>
        <p:spPr>
          <a:xfrm>
            <a:off x="7315200" y="0"/>
            <a:ext cx="1828800" cy="1143000"/>
          </a:xfrm>
          <a:prstGeom prst="rect">
            <a:avLst/>
          </a:prstGeom>
        </p:spPr>
      </p:pic>
      <p:sp>
        <p:nvSpPr>
          <p:cNvPr id="12" name="Rectangle 11"/>
          <p:cNvSpPr/>
          <p:nvPr/>
        </p:nvSpPr>
        <p:spPr>
          <a:xfrm>
            <a:off x="228600" y="1371600"/>
            <a:ext cx="8763000" cy="1754326"/>
          </a:xfrm>
          <a:prstGeom prst="rect">
            <a:avLst/>
          </a:prstGeom>
        </p:spPr>
        <p:txBody>
          <a:bodyPr wrap="square">
            <a:spAutoFit/>
          </a:bodyPr>
          <a:lstStyle/>
          <a:p>
            <a:r>
              <a:rPr lang="en-US" sz="3600" dirty="0" smtClean="0">
                <a:solidFill>
                  <a:schemeClr val="bg1"/>
                </a:solidFill>
              </a:rPr>
              <a:t>Luke </a:t>
            </a:r>
            <a:r>
              <a:rPr lang="en-US" sz="3600" dirty="0">
                <a:solidFill>
                  <a:schemeClr val="bg1"/>
                </a:solidFill>
              </a:rPr>
              <a:t>6:27-36, </a:t>
            </a:r>
            <a:r>
              <a:rPr lang="en-US" sz="3600" dirty="0" smtClean="0">
                <a:solidFill>
                  <a:schemeClr val="bg1"/>
                </a:solidFill>
              </a:rPr>
              <a:t>NIV (cont’)</a:t>
            </a:r>
          </a:p>
          <a:p>
            <a:endParaRPr lang="en-US" sz="3600" dirty="0">
              <a:solidFill>
                <a:schemeClr val="bg1"/>
              </a:solidFill>
            </a:endParaRPr>
          </a:p>
          <a:p>
            <a:endParaRPr lang="en-US" sz="3600" dirty="0">
              <a:solidFill>
                <a:schemeClr val="bg1"/>
              </a:solidFill>
            </a:endParaRPr>
          </a:p>
        </p:txBody>
      </p:sp>
      <p:sp>
        <p:nvSpPr>
          <p:cNvPr id="5" name="Rectangle 4"/>
          <p:cNvSpPr/>
          <p:nvPr/>
        </p:nvSpPr>
        <p:spPr>
          <a:xfrm>
            <a:off x="228600" y="2057400"/>
            <a:ext cx="8610600" cy="3970318"/>
          </a:xfrm>
          <a:prstGeom prst="rect">
            <a:avLst/>
          </a:prstGeom>
        </p:spPr>
        <p:txBody>
          <a:bodyPr wrap="square">
            <a:spAutoFit/>
          </a:bodyPr>
          <a:lstStyle/>
          <a:p>
            <a:r>
              <a:rPr lang="en-US" sz="3600" i="1" dirty="0">
                <a:solidFill>
                  <a:schemeClr val="bg1"/>
                </a:solidFill>
              </a:rPr>
              <a:t>Even ‘sinners’ love those who love them. 33 And if you do good to those who are good to you, </a:t>
            </a:r>
            <a:r>
              <a:rPr lang="en-US" sz="3600" b="1" i="1" dirty="0">
                <a:solidFill>
                  <a:srgbClr val="FFFF00"/>
                </a:solidFill>
              </a:rPr>
              <a:t>what credit is that to you?</a:t>
            </a:r>
            <a:r>
              <a:rPr lang="en-US" sz="3600" i="1" dirty="0">
                <a:solidFill>
                  <a:srgbClr val="FFFF00"/>
                </a:solidFill>
              </a:rPr>
              <a:t> </a:t>
            </a:r>
            <a:r>
              <a:rPr lang="en-US" sz="3600" i="1" dirty="0">
                <a:solidFill>
                  <a:schemeClr val="bg1"/>
                </a:solidFill>
              </a:rPr>
              <a:t>Even ‘sinners’ do that. 34 And if you lend to those from whom you expect repayment, </a:t>
            </a:r>
            <a:r>
              <a:rPr lang="en-US" sz="3600" b="1" i="1" dirty="0">
                <a:solidFill>
                  <a:srgbClr val="FFFF00"/>
                </a:solidFill>
              </a:rPr>
              <a:t>what credit is that to you?</a:t>
            </a:r>
            <a:r>
              <a:rPr lang="en-US" sz="3600" i="1" dirty="0">
                <a:solidFill>
                  <a:srgbClr val="FFFF00"/>
                </a:solidFill>
              </a:rPr>
              <a:t> </a:t>
            </a:r>
            <a:r>
              <a:rPr lang="en-US" sz="3600" i="1" dirty="0">
                <a:solidFill>
                  <a:schemeClr val="bg1"/>
                </a:solidFill>
              </a:rPr>
              <a:t>Even ‘sinners’ lend to ‘sinners,’ expecting to be repaid in full. </a:t>
            </a:r>
            <a:endParaRPr lang="en-US" sz="3600" dirty="0">
              <a:solidFill>
                <a:schemeClr val="bg1"/>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tx2">
            <a:lumMod val="60000"/>
            <a:lumOff val="40000"/>
            <a:alpha val="89000"/>
          </a:schemeClr>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7315200" cy="1143000"/>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0800000" scaled="1"/>
            <a:tileRect/>
          </a:gradFill>
          <a:ln>
            <a:solidFill>
              <a:schemeClr val="tx2">
                <a:lumMod val="60000"/>
                <a:lumOff val="40000"/>
              </a:schemeClr>
            </a:solidFill>
          </a:ln>
        </p:spPr>
        <p:txBody>
          <a:bodyPr>
            <a:noAutofit/>
            <a:scene3d>
              <a:camera prst="orthographicFront"/>
              <a:lightRig rig="threePt" dir="t"/>
            </a:scene3d>
            <a:sp3d extrusionH="57150">
              <a:bevelT w="38100" h="38100" prst="relaxedInset"/>
            </a:sp3d>
          </a:bodyPr>
          <a:lstStyle/>
          <a:p>
            <a:r>
              <a:rPr lang="en-US" b="1" dirty="0" smtClean="0">
                <a:solidFill>
                  <a:schemeClr val="tx2">
                    <a:lumMod val="60000"/>
                    <a:lumOff val="40000"/>
                  </a:schemeClr>
                </a:solidFill>
                <a:effectLst/>
                <a:latin typeface="Lucida Calligraphy" pitchFamily="66" charset="0"/>
              </a:rPr>
              <a:t>Ambassadors of Grace</a:t>
            </a:r>
            <a:endParaRPr lang="en-US" b="1" dirty="0">
              <a:solidFill>
                <a:schemeClr val="tx2">
                  <a:lumMod val="60000"/>
                  <a:lumOff val="40000"/>
                </a:schemeClr>
              </a:solidFill>
              <a:effectLst/>
              <a:latin typeface="Lucida Calligraphy" pitchFamily="66" charset="0"/>
            </a:endParaRPr>
          </a:p>
        </p:txBody>
      </p:sp>
      <p:pic>
        <p:nvPicPr>
          <p:cNvPr id="4" name="Picture 3" descr="grace 4.jpeg"/>
          <p:cNvPicPr>
            <a:picLocks noChangeAspect="1"/>
          </p:cNvPicPr>
          <p:nvPr/>
        </p:nvPicPr>
        <p:blipFill>
          <a:blip r:embed="rId2" cstate="print">
            <a:lum bright="28000" contrast="-6000"/>
          </a:blip>
          <a:stretch>
            <a:fillRect/>
          </a:stretch>
        </p:blipFill>
        <p:spPr>
          <a:xfrm>
            <a:off x="7315200" y="0"/>
            <a:ext cx="1828800" cy="1143000"/>
          </a:xfrm>
          <a:prstGeom prst="rect">
            <a:avLst/>
          </a:prstGeom>
        </p:spPr>
      </p:pic>
      <p:sp>
        <p:nvSpPr>
          <p:cNvPr id="12" name="Rectangle 11"/>
          <p:cNvSpPr/>
          <p:nvPr/>
        </p:nvSpPr>
        <p:spPr>
          <a:xfrm>
            <a:off x="228600" y="1371600"/>
            <a:ext cx="8763000" cy="1754326"/>
          </a:xfrm>
          <a:prstGeom prst="rect">
            <a:avLst/>
          </a:prstGeom>
        </p:spPr>
        <p:txBody>
          <a:bodyPr wrap="square">
            <a:spAutoFit/>
          </a:bodyPr>
          <a:lstStyle/>
          <a:p>
            <a:r>
              <a:rPr lang="en-US" sz="3600" dirty="0" smtClean="0">
                <a:solidFill>
                  <a:schemeClr val="bg1"/>
                </a:solidFill>
              </a:rPr>
              <a:t>Luke </a:t>
            </a:r>
            <a:r>
              <a:rPr lang="en-US" sz="3600" dirty="0">
                <a:solidFill>
                  <a:schemeClr val="bg1"/>
                </a:solidFill>
              </a:rPr>
              <a:t>6:27-36, </a:t>
            </a:r>
            <a:r>
              <a:rPr lang="en-US" sz="3600" dirty="0" smtClean="0">
                <a:solidFill>
                  <a:schemeClr val="bg1"/>
                </a:solidFill>
              </a:rPr>
              <a:t>NIV (cont’)</a:t>
            </a:r>
          </a:p>
          <a:p>
            <a:endParaRPr lang="en-US" sz="3600" dirty="0">
              <a:solidFill>
                <a:schemeClr val="bg1"/>
              </a:solidFill>
            </a:endParaRPr>
          </a:p>
          <a:p>
            <a:endParaRPr lang="en-US" sz="3600" dirty="0">
              <a:solidFill>
                <a:schemeClr val="bg1"/>
              </a:solidFill>
            </a:endParaRPr>
          </a:p>
        </p:txBody>
      </p:sp>
      <p:sp>
        <p:nvSpPr>
          <p:cNvPr id="5" name="Rectangle 4"/>
          <p:cNvSpPr/>
          <p:nvPr/>
        </p:nvSpPr>
        <p:spPr>
          <a:xfrm>
            <a:off x="228600" y="2057400"/>
            <a:ext cx="8610600" cy="3970318"/>
          </a:xfrm>
          <a:prstGeom prst="rect">
            <a:avLst/>
          </a:prstGeom>
        </p:spPr>
        <p:txBody>
          <a:bodyPr wrap="square">
            <a:spAutoFit/>
          </a:bodyPr>
          <a:lstStyle/>
          <a:p>
            <a:r>
              <a:rPr lang="en-US" sz="3600" i="1" dirty="0">
                <a:solidFill>
                  <a:schemeClr val="bg1"/>
                </a:solidFill>
              </a:rPr>
              <a:t>35 But love your enemies, do good to them, and lend to them without expecting to get anything back. Then your reward will be great, and you will be sons of the Most High, because he is kind to the ungrateful and wicked. 36 Be merciful, just as your Father is merciful.” </a:t>
            </a:r>
            <a:endParaRPr lang="en-US" sz="3600" dirty="0">
              <a:solidFill>
                <a:schemeClr val="bg1"/>
              </a:solidFil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tx2">
            <a:lumMod val="60000"/>
            <a:lumOff val="40000"/>
            <a:alpha val="89000"/>
          </a:schemeClr>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7315200" cy="1143000"/>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0800000" scaled="1"/>
            <a:tileRect/>
          </a:gradFill>
          <a:ln>
            <a:solidFill>
              <a:schemeClr val="tx2">
                <a:lumMod val="60000"/>
                <a:lumOff val="40000"/>
              </a:schemeClr>
            </a:solidFill>
          </a:ln>
        </p:spPr>
        <p:txBody>
          <a:bodyPr>
            <a:noAutofit/>
            <a:scene3d>
              <a:camera prst="orthographicFront"/>
              <a:lightRig rig="threePt" dir="t"/>
            </a:scene3d>
            <a:sp3d extrusionH="57150">
              <a:bevelT w="38100" h="38100" prst="relaxedInset"/>
            </a:sp3d>
          </a:bodyPr>
          <a:lstStyle/>
          <a:p>
            <a:r>
              <a:rPr lang="en-US" b="1" dirty="0" smtClean="0">
                <a:solidFill>
                  <a:schemeClr val="tx2">
                    <a:lumMod val="60000"/>
                    <a:lumOff val="40000"/>
                  </a:schemeClr>
                </a:solidFill>
                <a:effectLst/>
                <a:latin typeface="Lucida Calligraphy" pitchFamily="66" charset="0"/>
              </a:rPr>
              <a:t>Ambassadors of Grace</a:t>
            </a:r>
            <a:endParaRPr lang="en-US" b="1" dirty="0">
              <a:solidFill>
                <a:schemeClr val="tx2">
                  <a:lumMod val="60000"/>
                  <a:lumOff val="40000"/>
                </a:schemeClr>
              </a:solidFill>
              <a:effectLst/>
              <a:latin typeface="Lucida Calligraphy" pitchFamily="66" charset="0"/>
            </a:endParaRPr>
          </a:p>
        </p:txBody>
      </p:sp>
      <p:pic>
        <p:nvPicPr>
          <p:cNvPr id="4" name="Picture 3" descr="grace 4.jpeg"/>
          <p:cNvPicPr>
            <a:picLocks noChangeAspect="1"/>
          </p:cNvPicPr>
          <p:nvPr/>
        </p:nvPicPr>
        <p:blipFill>
          <a:blip r:embed="rId2" cstate="print">
            <a:lum bright="28000" contrast="-6000"/>
          </a:blip>
          <a:stretch>
            <a:fillRect/>
          </a:stretch>
        </p:blipFill>
        <p:spPr>
          <a:xfrm>
            <a:off x="7315200" y="0"/>
            <a:ext cx="1828800" cy="1143000"/>
          </a:xfrm>
          <a:prstGeom prst="rect">
            <a:avLst/>
          </a:prstGeom>
        </p:spPr>
      </p:pic>
      <p:sp>
        <p:nvSpPr>
          <p:cNvPr id="5" name="Rectangle 4"/>
          <p:cNvSpPr/>
          <p:nvPr/>
        </p:nvSpPr>
        <p:spPr>
          <a:xfrm>
            <a:off x="228600" y="1981200"/>
            <a:ext cx="8610600" cy="2677656"/>
          </a:xfrm>
          <a:prstGeom prst="rect">
            <a:avLst/>
          </a:prstGeom>
        </p:spPr>
        <p:txBody>
          <a:bodyPr wrap="square">
            <a:spAutoFit/>
          </a:bodyPr>
          <a:lstStyle/>
          <a:p>
            <a:r>
              <a:rPr lang="en-US" sz="3600" i="1" dirty="0" smtClean="0">
                <a:solidFill>
                  <a:schemeClr val="bg1"/>
                </a:solidFill>
              </a:rPr>
              <a:t>And if you do good to those who are good to you… </a:t>
            </a:r>
          </a:p>
          <a:p>
            <a:endParaRPr lang="en-US" sz="4800" b="1" i="1" dirty="0">
              <a:solidFill>
                <a:schemeClr val="bg1"/>
              </a:solidFill>
            </a:endParaRPr>
          </a:p>
          <a:p>
            <a:pPr algn="ctr"/>
            <a:r>
              <a:rPr lang="en-US" sz="4800" b="1" i="1" dirty="0" smtClean="0">
                <a:solidFill>
                  <a:srgbClr val="FFFF00"/>
                </a:solidFill>
              </a:rPr>
              <a:t>…what credit is that to you?</a:t>
            </a:r>
            <a:endParaRPr lang="en-US" sz="48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tx2">
            <a:lumMod val="60000"/>
            <a:lumOff val="40000"/>
            <a:alpha val="89000"/>
          </a:schemeClr>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7315200" cy="1143000"/>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0800000" scaled="1"/>
            <a:tileRect/>
          </a:gradFill>
          <a:ln>
            <a:solidFill>
              <a:schemeClr val="tx2">
                <a:lumMod val="60000"/>
                <a:lumOff val="40000"/>
              </a:schemeClr>
            </a:solidFill>
          </a:ln>
        </p:spPr>
        <p:txBody>
          <a:bodyPr>
            <a:noAutofit/>
            <a:scene3d>
              <a:camera prst="orthographicFront"/>
              <a:lightRig rig="threePt" dir="t"/>
            </a:scene3d>
            <a:sp3d extrusionH="57150">
              <a:bevelT w="38100" h="38100" prst="relaxedInset"/>
            </a:sp3d>
          </a:bodyPr>
          <a:lstStyle/>
          <a:p>
            <a:r>
              <a:rPr lang="en-US" b="1" dirty="0" smtClean="0">
                <a:solidFill>
                  <a:schemeClr val="tx2">
                    <a:lumMod val="60000"/>
                    <a:lumOff val="40000"/>
                  </a:schemeClr>
                </a:solidFill>
                <a:effectLst/>
                <a:latin typeface="Lucida Calligraphy" pitchFamily="66" charset="0"/>
              </a:rPr>
              <a:t>Ambassadors of Grace</a:t>
            </a:r>
            <a:endParaRPr lang="en-US" b="1" dirty="0">
              <a:solidFill>
                <a:schemeClr val="tx2">
                  <a:lumMod val="60000"/>
                  <a:lumOff val="40000"/>
                </a:schemeClr>
              </a:solidFill>
              <a:effectLst/>
              <a:latin typeface="Lucida Calligraphy" pitchFamily="66" charset="0"/>
            </a:endParaRPr>
          </a:p>
        </p:txBody>
      </p:sp>
      <p:pic>
        <p:nvPicPr>
          <p:cNvPr id="4" name="Picture 3" descr="grace 4.jpeg"/>
          <p:cNvPicPr>
            <a:picLocks noChangeAspect="1"/>
          </p:cNvPicPr>
          <p:nvPr/>
        </p:nvPicPr>
        <p:blipFill>
          <a:blip r:embed="rId2" cstate="print">
            <a:lum bright="28000" contrast="-6000"/>
          </a:blip>
          <a:stretch>
            <a:fillRect/>
          </a:stretch>
        </p:blipFill>
        <p:spPr>
          <a:xfrm>
            <a:off x="7315200" y="0"/>
            <a:ext cx="1828800" cy="1143000"/>
          </a:xfrm>
          <a:prstGeom prst="rect">
            <a:avLst/>
          </a:prstGeom>
        </p:spPr>
      </p:pic>
      <p:sp>
        <p:nvSpPr>
          <p:cNvPr id="5" name="Rectangle 4"/>
          <p:cNvSpPr/>
          <p:nvPr/>
        </p:nvSpPr>
        <p:spPr>
          <a:xfrm>
            <a:off x="228600" y="1295400"/>
            <a:ext cx="8763000" cy="4708981"/>
          </a:xfrm>
          <a:prstGeom prst="rect">
            <a:avLst/>
          </a:prstGeom>
        </p:spPr>
        <p:txBody>
          <a:bodyPr wrap="square">
            <a:spAutoFit/>
          </a:bodyPr>
          <a:lstStyle/>
          <a:p>
            <a:r>
              <a:rPr lang="en-US" sz="3600" dirty="0" smtClean="0">
                <a:solidFill>
                  <a:schemeClr val="bg1"/>
                </a:solidFill>
              </a:rPr>
              <a:t>Other </a:t>
            </a:r>
            <a:r>
              <a:rPr lang="en-US" sz="3600" dirty="0">
                <a:solidFill>
                  <a:schemeClr val="bg1"/>
                </a:solidFill>
              </a:rPr>
              <a:t>translations </a:t>
            </a:r>
            <a:r>
              <a:rPr lang="en-US" sz="3600" dirty="0" smtClean="0">
                <a:solidFill>
                  <a:schemeClr val="bg1"/>
                </a:solidFill>
              </a:rPr>
              <a:t>say:</a:t>
            </a:r>
          </a:p>
          <a:p>
            <a:endParaRPr lang="en-US" sz="3600" dirty="0">
              <a:solidFill>
                <a:schemeClr val="bg1"/>
              </a:solidFill>
            </a:endParaRPr>
          </a:p>
          <a:p>
            <a:r>
              <a:rPr lang="en-US" sz="3600" i="1" dirty="0" smtClean="0">
                <a:solidFill>
                  <a:schemeClr val="bg1"/>
                </a:solidFill>
              </a:rPr>
              <a:t>…</a:t>
            </a:r>
            <a:r>
              <a:rPr lang="en-US" sz="3600" i="1" dirty="0">
                <a:solidFill>
                  <a:schemeClr val="bg1"/>
                </a:solidFill>
              </a:rPr>
              <a:t>what quality of credit and thanks is that to you?</a:t>
            </a:r>
            <a:r>
              <a:rPr lang="en-US" sz="3600" dirty="0">
                <a:solidFill>
                  <a:schemeClr val="bg1"/>
                </a:solidFill>
              </a:rPr>
              <a:t>  –</a:t>
            </a:r>
            <a:r>
              <a:rPr lang="en-US" sz="3600" dirty="0" smtClean="0">
                <a:solidFill>
                  <a:schemeClr val="bg1"/>
                </a:solidFill>
              </a:rPr>
              <a:t>Amp</a:t>
            </a:r>
          </a:p>
          <a:p>
            <a:r>
              <a:rPr lang="en-US" sz="1600" dirty="0" smtClean="0">
                <a:solidFill>
                  <a:schemeClr val="bg1"/>
                </a:solidFill>
              </a:rPr>
              <a:t> </a:t>
            </a:r>
            <a:endParaRPr lang="en-US" sz="1600" dirty="0">
              <a:solidFill>
                <a:schemeClr val="bg1"/>
              </a:solidFill>
            </a:endParaRPr>
          </a:p>
          <a:p>
            <a:r>
              <a:rPr lang="en-US" sz="3600" i="1" dirty="0" smtClean="0">
                <a:solidFill>
                  <a:schemeClr val="bg1"/>
                </a:solidFill>
              </a:rPr>
              <a:t>…</a:t>
            </a:r>
            <a:r>
              <a:rPr lang="en-US" sz="3600" i="1" dirty="0">
                <a:solidFill>
                  <a:schemeClr val="bg1"/>
                </a:solidFill>
              </a:rPr>
              <a:t>what kind of graciousness is yours?  </a:t>
            </a:r>
            <a:r>
              <a:rPr lang="en-US" sz="3600" dirty="0">
                <a:solidFill>
                  <a:schemeClr val="bg1"/>
                </a:solidFill>
              </a:rPr>
              <a:t>–</a:t>
            </a:r>
            <a:r>
              <a:rPr lang="en-US" sz="3600" dirty="0" err="1" smtClean="0">
                <a:solidFill>
                  <a:schemeClr val="bg1"/>
                </a:solidFill>
              </a:rPr>
              <a:t>Wuest</a:t>
            </a:r>
            <a:endParaRPr lang="en-US" sz="3600" dirty="0" smtClean="0">
              <a:solidFill>
                <a:schemeClr val="bg1"/>
              </a:solidFill>
            </a:endParaRPr>
          </a:p>
          <a:p>
            <a:r>
              <a:rPr lang="en-US" sz="1600" dirty="0" smtClean="0">
                <a:solidFill>
                  <a:schemeClr val="bg1"/>
                </a:solidFill>
              </a:rPr>
              <a:t>  </a:t>
            </a:r>
            <a:endParaRPr lang="en-US" sz="1600" dirty="0">
              <a:solidFill>
                <a:schemeClr val="bg1"/>
              </a:solidFill>
            </a:endParaRPr>
          </a:p>
          <a:p>
            <a:r>
              <a:rPr lang="en-US" sz="3600" i="1" dirty="0">
                <a:solidFill>
                  <a:schemeClr val="bg1"/>
                </a:solidFill>
              </a:rPr>
              <a:t>…what grace have ye?  </a:t>
            </a:r>
            <a:r>
              <a:rPr lang="en-US" sz="3600" dirty="0">
                <a:solidFill>
                  <a:schemeClr val="bg1"/>
                </a:solidFill>
              </a:rPr>
              <a:t>–Young’s </a:t>
            </a:r>
            <a:r>
              <a:rPr lang="en-US" sz="3600" dirty="0" smtClean="0">
                <a:solidFill>
                  <a:schemeClr val="bg1"/>
                </a:solidFill>
              </a:rPr>
              <a:t>Literal</a:t>
            </a:r>
          </a:p>
          <a:p>
            <a:endParaRPr lang="en-US" sz="1600" dirty="0">
              <a:solidFill>
                <a:schemeClr val="bg1"/>
              </a:solidFill>
            </a:endParaRPr>
          </a:p>
          <a:p>
            <a:r>
              <a:rPr lang="en-US" sz="3600" b="1" i="1" dirty="0">
                <a:solidFill>
                  <a:srgbClr val="FFFF00"/>
                </a:solidFill>
              </a:rPr>
              <a:t>…what grace do you practice?</a:t>
            </a:r>
            <a:r>
              <a:rPr lang="en-US" sz="3600" i="1" dirty="0">
                <a:solidFill>
                  <a:srgbClr val="FFFF00"/>
                </a:solidFill>
              </a:rPr>
              <a:t> </a:t>
            </a:r>
            <a:r>
              <a:rPr lang="en-US" sz="3600" dirty="0">
                <a:solidFill>
                  <a:schemeClr val="bg1"/>
                </a:solidFill>
              </a:rPr>
              <a:t>–Berkeley </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tx2">
            <a:lumMod val="60000"/>
            <a:lumOff val="40000"/>
            <a:alpha val="89000"/>
          </a:schemeClr>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7315200" cy="1143000"/>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0800000" scaled="1"/>
            <a:tileRect/>
          </a:gradFill>
          <a:ln>
            <a:solidFill>
              <a:schemeClr val="tx2">
                <a:lumMod val="60000"/>
                <a:lumOff val="40000"/>
              </a:schemeClr>
            </a:solidFill>
          </a:ln>
        </p:spPr>
        <p:txBody>
          <a:bodyPr>
            <a:noAutofit/>
            <a:scene3d>
              <a:camera prst="orthographicFront"/>
              <a:lightRig rig="threePt" dir="t"/>
            </a:scene3d>
            <a:sp3d extrusionH="57150">
              <a:bevelT w="38100" h="38100" prst="relaxedInset"/>
            </a:sp3d>
          </a:bodyPr>
          <a:lstStyle/>
          <a:p>
            <a:r>
              <a:rPr lang="en-US" b="1" dirty="0" smtClean="0">
                <a:solidFill>
                  <a:schemeClr val="tx2">
                    <a:lumMod val="60000"/>
                    <a:lumOff val="40000"/>
                  </a:schemeClr>
                </a:solidFill>
                <a:effectLst/>
                <a:latin typeface="Lucida Calligraphy" pitchFamily="66" charset="0"/>
              </a:rPr>
              <a:t>Ambassadors of Grace</a:t>
            </a:r>
            <a:endParaRPr lang="en-US" b="1" dirty="0">
              <a:solidFill>
                <a:schemeClr val="tx2">
                  <a:lumMod val="60000"/>
                  <a:lumOff val="40000"/>
                </a:schemeClr>
              </a:solidFill>
              <a:effectLst/>
              <a:latin typeface="Lucida Calligraphy" pitchFamily="66" charset="0"/>
            </a:endParaRPr>
          </a:p>
        </p:txBody>
      </p:sp>
      <p:pic>
        <p:nvPicPr>
          <p:cNvPr id="4" name="Picture 3" descr="grace 4.jpeg"/>
          <p:cNvPicPr>
            <a:picLocks noChangeAspect="1"/>
          </p:cNvPicPr>
          <p:nvPr/>
        </p:nvPicPr>
        <p:blipFill>
          <a:blip r:embed="rId2" cstate="print">
            <a:lum bright="28000" contrast="-6000"/>
          </a:blip>
          <a:stretch>
            <a:fillRect/>
          </a:stretch>
        </p:blipFill>
        <p:spPr>
          <a:xfrm>
            <a:off x="7315200" y="0"/>
            <a:ext cx="1828800" cy="1143000"/>
          </a:xfrm>
          <a:prstGeom prst="rect">
            <a:avLst/>
          </a:prstGeom>
        </p:spPr>
      </p:pic>
      <p:sp>
        <p:nvSpPr>
          <p:cNvPr id="5" name="Rectangle 4"/>
          <p:cNvSpPr/>
          <p:nvPr/>
        </p:nvSpPr>
        <p:spPr>
          <a:xfrm>
            <a:off x="304800" y="1295400"/>
            <a:ext cx="8686800" cy="5047536"/>
          </a:xfrm>
          <a:prstGeom prst="rect">
            <a:avLst/>
          </a:prstGeom>
        </p:spPr>
        <p:txBody>
          <a:bodyPr wrap="square">
            <a:spAutoFit/>
          </a:bodyPr>
          <a:lstStyle/>
          <a:p>
            <a:pPr algn="ctr"/>
            <a:r>
              <a:rPr lang="en-US" sz="3600" b="1" i="1" dirty="0">
                <a:solidFill>
                  <a:srgbClr val="FFFF00"/>
                </a:solidFill>
              </a:rPr>
              <a:t>Seven </a:t>
            </a:r>
            <a:r>
              <a:rPr lang="en-US" sz="3600" b="1" i="1" dirty="0" smtClean="0">
                <a:solidFill>
                  <a:srgbClr val="FFFF00"/>
                </a:solidFill>
              </a:rPr>
              <a:t>Ways to Extend Grace </a:t>
            </a:r>
            <a:r>
              <a:rPr lang="en-US" sz="3600" b="1" i="1" dirty="0">
                <a:solidFill>
                  <a:srgbClr val="FFFF00"/>
                </a:solidFill>
              </a:rPr>
              <a:t>to </a:t>
            </a:r>
            <a:r>
              <a:rPr lang="en-US" sz="3600" b="1" i="1" dirty="0" smtClean="0">
                <a:solidFill>
                  <a:srgbClr val="FFFF00"/>
                </a:solidFill>
              </a:rPr>
              <a:t>Others</a:t>
            </a:r>
            <a:endParaRPr lang="en-US" sz="3600" i="1" dirty="0">
              <a:solidFill>
                <a:srgbClr val="FFFF00"/>
              </a:solidFill>
            </a:endParaRPr>
          </a:p>
          <a:p>
            <a:r>
              <a:rPr lang="en-US" dirty="0"/>
              <a:t> </a:t>
            </a:r>
          </a:p>
          <a:p>
            <a:pPr marL="742950" lvl="0" indent="-742950">
              <a:buAutoNum type="arabicPeriod"/>
            </a:pPr>
            <a:r>
              <a:rPr lang="en-US" sz="4400" b="1" dirty="0" smtClean="0">
                <a:solidFill>
                  <a:schemeClr val="bg1"/>
                </a:solidFill>
              </a:rPr>
              <a:t>Extending </a:t>
            </a:r>
            <a:r>
              <a:rPr lang="en-US" sz="4400" b="1" dirty="0">
                <a:solidFill>
                  <a:schemeClr val="bg1"/>
                </a:solidFill>
              </a:rPr>
              <a:t>grace means loving your </a:t>
            </a:r>
            <a:r>
              <a:rPr lang="en-US" sz="4400" b="1" dirty="0" smtClean="0">
                <a:solidFill>
                  <a:schemeClr val="bg1"/>
                </a:solidFill>
              </a:rPr>
              <a:t>enemies</a:t>
            </a:r>
          </a:p>
          <a:p>
            <a:pPr marL="742950" lvl="0" indent="-742950"/>
            <a:r>
              <a:rPr lang="en-US" sz="3600" b="1" dirty="0" smtClean="0">
                <a:solidFill>
                  <a:schemeClr val="bg1"/>
                </a:solidFill>
              </a:rPr>
              <a:t>  </a:t>
            </a:r>
            <a:endParaRPr lang="en-US" sz="3600" dirty="0">
              <a:solidFill>
                <a:schemeClr val="bg1"/>
              </a:solidFill>
            </a:endParaRPr>
          </a:p>
          <a:p>
            <a:r>
              <a:rPr lang="en-US" sz="3600" dirty="0" smtClean="0">
                <a:solidFill>
                  <a:schemeClr val="bg1"/>
                </a:solidFill>
              </a:rPr>
              <a:t>Colossians 1:21</a:t>
            </a:r>
            <a:endParaRPr lang="en-US" sz="3600" dirty="0">
              <a:solidFill>
                <a:schemeClr val="bg1"/>
              </a:solidFill>
            </a:endParaRPr>
          </a:p>
          <a:p>
            <a:r>
              <a:rPr lang="en-US" sz="3600" i="1" dirty="0">
                <a:solidFill>
                  <a:schemeClr val="bg1"/>
                </a:solidFill>
              </a:rPr>
              <a:t>And you, who once were alienated and enemies in your mind by wicked works, yet now He has reconciled</a:t>
            </a:r>
            <a:r>
              <a:rPr lang="en-US" sz="3600" i="1" dirty="0" smtClean="0">
                <a:solidFill>
                  <a:schemeClr val="bg1"/>
                </a:solidFill>
              </a:rPr>
              <a:t>…</a:t>
            </a:r>
            <a:endParaRPr lang="en-US" sz="3600" dirty="0">
              <a:solidFill>
                <a:schemeClr val="bg1"/>
              </a:solidFill>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124</TotalTime>
  <Words>1049</Words>
  <Application>Microsoft Office PowerPoint</Application>
  <PresentationFormat>On-screen Show (4:3)</PresentationFormat>
  <Paragraphs>246</Paragraphs>
  <Slides>37</Slides>
  <Notes>0</Notes>
  <HiddenSlides>0</HiddenSlides>
  <MMClips>0</MMClips>
  <ScaleCrop>false</ScaleCrop>
  <HeadingPairs>
    <vt:vector size="4" baseType="variant">
      <vt:variant>
        <vt:lpstr>Theme</vt:lpstr>
      </vt:variant>
      <vt:variant>
        <vt:i4>1</vt:i4>
      </vt:variant>
      <vt:variant>
        <vt:lpstr>Slide Titles</vt:lpstr>
      </vt:variant>
      <vt:variant>
        <vt:i4>37</vt:i4>
      </vt:variant>
    </vt:vector>
  </HeadingPairs>
  <TitlesOfParts>
    <vt:vector size="38" baseType="lpstr">
      <vt:lpstr>Office Theme</vt:lpstr>
      <vt:lpstr>Ambassadors of Grace</vt:lpstr>
      <vt:lpstr>Ambassadors of Grace</vt:lpstr>
      <vt:lpstr>Ambassadors of Grace</vt:lpstr>
      <vt:lpstr>Ambassadors of Grace</vt:lpstr>
      <vt:lpstr>Ambassadors of Grace</vt:lpstr>
      <vt:lpstr>Ambassadors of Grace</vt:lpstr>
      <vt:lpstr>Ambassadors of Grace</vt:lpstr>
      <vt:lpstr>Ambassadors of Grace</vt:lpstr>
      <vt:lpstr>Ambassadors of Grace</vt:lpstr>
      <vt:lpstr>Ambassadors of Grace</vt:lpstr>
      <vt:lpstr>Ambassadors of Grace</vt:lpstr>
      <vt:lpstr>Ambassadors of Grace</vt:lpstr>
      <vt:lpstr>Ambassadors of Grace</vt:lpstr>
      <vt:lpstr>Ambassadors of Grace</vt:lpstr>
      <vt:lpstr>Ambassadors of Grace</vt:lpstr>
      <vt:lpstr>Ambassadors of Grace</vt:lpstr>
      <vt:lpstr>Ambassadors of Grace</vt:lpstr>
      <vt:lpstr>Ambassadors of Grace</vt:lpstr>
      <vt:lpstr>Ambassadors of Grace</vt:lpstr>
      <vt:lpstr>Ambassadors of Grace</vt:lpstr>
      <vt:lpstr>Ambassadors of Grace</vt:lpstr>
      <vt:lpstr>Ambassadors of Grace</vt:lpstr>
      <vt:lpstr>Ambassadors of Grace</vt:lpstr>
      <vt:lpstr>Ambassadors of Grace</vt:lpstr>
      <vt:lpstr>Ambassadors of Grace</vt:lpstr>
      <vt:lpstr>Ambassadors of Grace</vt:lpstr>
      <vt:lpstr>Ambassadors of Grace</vt:lpstr>
      <vt:lpstr>Ambassadors of Grace</vt:lpstr>
      <vt:lpstr>Ambassadors of Grace</vt:lpstr>
      <vt:lpstr>Ambassadors of Grace</vt:lpstr>
      <vt:lpstr>Ambassadors of Grace</vt:lpstr>
      <vt:lpstr>Ambassadors of Grace</vt:lpstr>
      <vt:lpstr>Ambassadors of Grace</vt:lpstr>
      <vt:lpstr>Ambassadors of Grace</vt:lpstr>
      <vt:lpstr>Ambassadors of Grace</vt:lpstr>
      <vt:lpstr>Ambassadors of Grace</vt:lpstr>
      <vt:lpstr>Ambassadors of Grace</vt:lpstr>
    </vt:vector>
  </TitlesOfParts>
  <Company>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Ambassadors of Grace</dc:title>
  <dc:creator> </dc:creator>
  <cp:lastModifiedBy> </cp:lastModifiedBy>
  <cp:revision>13</cp:revision>
  <dcterms:created xsi:type="dcterms:W3CDTF">2011-03-08T12:26:22Z</dcterms:created>
  <dcterms:modified xsi:type="dcterms:W3CDTF">2011-04-19T14:57:18Z</dcterms:modified>
</cp:coreProperties>
</file>