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262" r:id="rId3"/>
    <p:sldId id="258" r:id="rId4"/>
    <p:sldId id="263" r:id="rId5"/>
    <p:sldId id="267" r:id="rId6"/>
    <p:sldId id="264" r:id="rId7"/>
    <p:sldId id="268" r:id="rId8"/>
    <p:sldId id="269" r:id="rId9"/>
    <p:sldId id="270" r:id="rId10"/>
    <p:sldId id="272" r:id="rId11"/>
    <p:sldId id="273" r:id="rId12"/>
    <p:sldId id="275" r:id="rId13"/>
    <p:sldId id="274"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98C"/>
    <a:srgbClr val="F9B67F"/>
    <a:srgbClr val="EB700B"/>
    <a:srgbClr val="C96009"/>
    <a:srgbClr val="FF00FF"/>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90" y="-5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B302D4-2220-4779-8BED-CD97D7C1CFAB}" type="datetimeFigureOut">
              <a:rPr lang="en-US" smtClean="0"/>
              <a:pPr/>
              <a:t>3/2/2011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B302D4-2220-4779-8BED-CD97D7C1CFAB}" type="datetimeFigureOut">
              <a:rPr lang="en-US" smtClean="0"/>
              <a:pPr/>
              <a:t>3/2/2011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B302D4-2220-4779-8BED-CD97D7C1CFAB}" type="datetimeFigureOut">
              <a:rPr lang="en-US" smtClean="0"/>
              <a:pPr/>
              <a:t>3/2/2011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B302D4-2220-4779-8BED-CD97D7C1CFAB}" type="datetimeFigureOut">
              <a:rPr lang="en-US" smtClean="0"/>
              <a:pPr/>
              <a:t>3/2/2011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B302D4-2220-4779-8BED-CD97D7C1CFAB}" type="datetimeFigureOut">
              <a:rPr lang="en-US" smtClean="0"/>
              <a:pPr/>
              <a:t>3/2/2011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B302D4-2220-4779-8BED-CD97D7C1CFAB}" type="datetimeFigureOut">
              <a:rPr lang="en-US" smtClean="0"/>
              <a:pPr/>
              <a:t>3/2/2011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B302D4-2220-4779-8BED-CD97D7C1CFAB}" type="datetimeFigureOut">
              <a:rPr lang="en-US" smtClean="0"/>
              <a:pPr/>
              <a:t>3/2/2011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B302D4-2220-4779-8BED-CD97D7C1CFAB}" type="datetimeFigureOut">
              <a:rPr lang="en-US" smtClean="0"/>
              <a:pPr/>
              <a:t>3/2/2011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302D4-2220-4779-8BED-CD97D7C1CFAB}" type="datetimeFigureOut">
              <a:rPr lang="en-US" smtClean="0"/>
              <a:pPr/>
              <a:t>3/2/2011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B302D4-2220-4779-8BED-CD97D7C1CFAB}" type="datetimeFigureOut">
              <a:rPr lang="en-US" smtClean="0"/>
              <a:pPr/>
              <a:t>3/2/2011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B302D4-2220-4779-8BED-CD97D7C1CFAB}" type="datetimeFigureOut">
              <a:rPr lang="en-US" smtClean="0"/>
              <a:pPr/>
              <a:t>3/2/2011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7209E-1594-41D9-8FAD-996FDFB3C1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44000" b="-4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B302D4-2220-4779-8BED-CD97D7C1CFAB}" type="datetimeFigureOut">
              <a:rPr lang="en-US" smtClean="0"/>
              <a:pPr/>
              <a:t>3/2/2011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7209E-1594-41D9-8FAD-996FDFB3C1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Autofit/>
            <a:scene3d>
              <a:camera prst="orthographicFront"/>
              <a:lightRig rig="threePt" dir="t"/>
            </a:scene3d>
            <a:sp3d extrusionH="57150">
              <a:bevelT w="38100" h="38100" prst="relaxedInset"/>
            </a:sp3d>
          </a:bodyPr>
          <a:lstStyle/>
          <a:p>
            <a:r>
              <a:rPr lang="en-US" sz="11000" b="1" i="1" dirty="0" smtClean="0">
                <a:solidFill>
                  <a:schemeClr val="accent6">
                    <a:lumMod val="75000"/>
                  </a:schemeClr>
                </a:solidFill>
                <a:effectLst>
                  <a:glow rad="228600">
                    <a:schemeClr val="accent6">
                      <a:satMod val="175000"/>
                      <a:alpha val="40000"/>
                    </a:schemeClr>
                  </a:glow>
                  <a:outerShdw blurRad="63500" sx="102000" sy="102000" algn="ctr" rotWithShape="0">
                    <a:prstClr val="black">
                      <a:alpha val="40000"/>
                    </a:prstClr>
                  </a:outerShdw>
                  <a:reflection blurRad="6350" stA="55000" endA="300" endPos="45500" dir="5400000" sy="-100000" algn="bl" rotWithShape="0"/>
                </a:effectLst>
              </a:rPr>
              <a:t>Giving to the Poor</a:t>
            </a:r>
            <a:endParaRPr lang="en-US" sz="11000" b="1" i="1" dirty="0">
              <a:solidFill>
                <a:schemeClr val="accent6">
                  <a:lumMod val="75000"/>
                </a:schemeClr>
              </a:solidFill>
              <a:effectLst>
                <a:glow rad="228600">
                  <a:schemeClr val="accent6">
                    <a:satMod val="175000"/>
                    <a:alpha val="40000"/>
                  </a:schemeClr>
                </a:glow>
                <a:outerShdw blurRad="63500" sx="102000" sy="102000" algn="ctr" rotWithShape="0">
                  <a:prstClr val="black">
                    <a:alpha val="40000"/>
                  </a:prstClr>
                </a:outerShdw>
                <a:reflection blurRad="6350" stA="55000" endA="300" endPos="45500" dir="5400000" sy="-100000" algn="bl"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81000" y="1219200"/>
            <a:ext cx="8458200" cy="5257800"/>
          </a:xfrm>
        </p:spPr>
        <p:txBody>
          <a:bodyPr>
            <a:normAutofit fontScale="40000" lnSpcReduction="20000"/>
            <a:scene3d>
              <a:camera prst="orthographicFront"/>
              <a:lightRig rig="threePt" dir="t"/>
            </a:scene3d>
            <a:sp3d extrusionH="57150">
              <a:bevelT w="38100" h="38100" prst="relaxedInset"/>
            </a:sp3d>
          </a:bodyPr>
          <a:lstStyle/>
          <a:p>
            <a:pPr algn="l"/>
            <a:endParaRPr lang="en-US" sz="1400" dirty="0" smtClean="0">
              <a:effectLst>
                <a:outerShdw blurRad="63500" sx="102000" sy="102000" algn="ctr" rotWithShape="0">
                  <a:prstClr val="black">
                    <a:alpha val="40000"/>
                  </a:prstClr>
                </a:outerShdw>
              </a:effectLst>
            </a:endParaRPr>
          </a:p>
          <a:p>
            <a:pPr algn="l"/>
            <a:r>
              <a:rPr lang="en-US" sz="9000" b="1" dirty="0" smtClean="0">
                <a:solidFill>
                  <a:schemeClr val="accent6">
                    <a:lumMod val="75000"/>
                  </a:schemeClr>
                </a:solidFill>
                <a:effectLst>
                  <a:outerShdw blurRad="63500" sx="102000" sy="102000" algn="ctr" rotWithShape="0">
                    <a:prstClr val="black">
                      <a:alpha val="40000"/>
                    </a:prstClr>
                  </a:outerShdw>
                </a:effectLst>
              </a:rPr>
              <a:t> </a:t>
            </a:r>
            <a:r>
              <a:rPr lang="en-US" sz="10000" b="1" dirty="0" smtClean="0">
                <a:solidFill>
                  <a:schemeClr val="accent6">
                    <a:lumMod val="75000"/>
                  </a:schemeClr>
                </a:solidFill>
                <a:effectLst>
                  <a:outerShdw blurRad="63500" sx="102000" sy="102000" algn="ctr" rotWithShape="0">
                    <a:prstClr val="black">
                      <a:alpha val="40000"/>
                    </a:prstClr>
                  </a:outerShdw>
                </a:effectLst>
              </a:rPr>
              <a:t>In the nation of Israel:</a:t>
            </a:r>
          </a:p>
          <a:p>
            <a:pPr algn="l"/>
            <a:r>
              <a:rPr lang="en-US" sz="7600" b="1" dirty="0" smtClean="0">
                <a:solidFill>
                  <a:schemeClr val="accent6">
                    <a:lumMod val="75000"/>
                  </a:schemeClr>
                </a:solidFill>
                <a:effectLst>
                  <a:outerShdw blurRad="63500" sx="102000" sy="102000" algn="ctr" rotWithShape="0">
                    <a:prstClr val="black">
                      <a:alpha val="40000"/>
                    </a:prstClr>
                  </a:outerShdw>
                </a:effectLst>
              </a:rPr>
              <a:t> </a:t>
            </a:r>
            <a:endParaRPr lang="en-US" sz="7600" dirty="0" smtClean="0">
              <a:solidFill>
                <a:schemeClr val="accent6">
                  <a:lumMod val="75000"/>
                </a:schemeClr>
              </a:solidFill>
              <a:effectLst>
                <a:outerShdw blurRad="63500" sx="102000" sy="102000" algn="ctr" rotWithShape="0">
                  <a:prstClr val="black">
                    <a:alpha val="40000"/>
                  </a:prstClr>
                </a:outerShdw>
              </a:effectLst>
            </a:endParaRPr>
          </a:p>
          <a:p>
            <a:pPr lvl="0" algn="l"/>
            <a:r>
              <a:rPr lang="en-US" sz="9000" dirty="0" smtClean="0">
                <a:solidFill>
                  <a:schemeClr val="accent6">
                    <a:lumMod val="75000"/>
                  </a:schemeClr>
                </a:solidFill>
                <a:effectLst>
                  <a:outerShdw blurRad="63500" sx="102000" sy="102000" algn="ctr" rotWithShape="0">
                    <a:prstClr val="black">
                      <a:alpha val="40000"/>
                    </a:prstClr>
                  </a:outerShdw>
                </a:effectLst>
              </a:rPr>
              <a:t>The </a:t>
            </a:r>
            <a:r>
              <a:rPr lang="en-US" sz="9000" dirty="0" smtClean="0">
                <a:solidFill>
                  <a:schemeClr val="accent6">
                    <a:lumMod val="75000"/>
                  </a:schemeClr>
                </a:solidFill>
                <a:effectLst>
                  <a:outerShdw blurRad="63500" sx="102000" sy="102000" algn="ctr" rotWithShape="0">
                    <a:prstClr val="black">
                      <a:alpha val="40000"/>
                    </a:prstClr>
                  </a:outerShdw>
                </a:effectLst>
              </a:rPr>
              <a:t>people were not to harvest their field in the seventh year so that it could be reaped by the poor and </a:t>
            </a:r>
            <a:r>
              <a:rPr lang="en-US" sz="9000" dirty="0" smtClean="0">
                <a:solidFill>
                  <a:schemeClr val="accent6">
                    <a:lumMod val="75000"/>
                  </a:schemeClr>
                </a:solidFill>
                <a:effectLst>
                  <a:outerShdw blurRad="63500" sx="102000" sy="102000" algn="ctr" rotWithShape="0">
                    <a:prstClr val="black">
                      <a:alpha val="40000"/>
                    </a:prstClr>
                  </a:outerShdw>
                </a:effectLst>
              </a:rPr>
              <a:t>needy.</a:t>
            </a:r>
            <a:endParaRPr lang="en-US" sz="9000" dirty="0" smtClean="0">
              <a:solidFill>
                <a:schemeClr val="accent6">
                  <a:lumMod val="75000"/>
                </a:schemeClr>
              </a:solidFill>
              <a:effectLst>
                <a:outerShdw blurRad="63500" sx="102000" sy="102000" algn="ctr" rotWithShape="0">
                  <a:prstClr val="black">
                    <a:alpha val="40000"/>
                  </a:prstClr>
                </a:outerShdw>
              </a:effectLst>
            </a:endParaRPr>
          </a:p>
          <a:p>
            <a:pPr algn="l">
              <a:buFont typeface="Arial" pitchFamily="34" charset="0"/>
              <a:buChar char="•"/>
            </a:pPr>
            <a:endParaRPr lang="en-US" sz="7600" dirty="0" smtClean="0">
              <a:solidFill>
                <a:schemeClr val="accent6">
                  <a:lumMod val="75000"/>
                </a:schemeClr>
              </a:solidFill>
              <a:effectLst>
                <a:outerShdw blurRad="63500" sx="102000" sy="102000" algn="ctr" rotWithShape="0">
                  <a:prstClr val="black">
                    <a:alpha val="40000"/>
                  </a:prstClr>
                </a:outerShdw>
              </a:effectLst>
            </a:endParaRPr>
          </a:p>
          <a:p>
            <a:pPr lvl="0" algn="l"/>
            <a:r>
              <a:rPr lang="en-US" sz="9000" dirty="0" smtClean="0">
                <a:solidFill>
                  <a:schemeClr val="accent6">
                    <a:lumMod val="75000"/>
                  </a:schemeClr>
                </a:solidFill>
                <a:effectLst>
                  <a:outerShdw blurRad="63500" sx="102000" sy="102000" algn="ctr" rotWithShape="0">
                    <a:prstClr val="black">
                      <a:alpha val="40000"/>
                    </a:prstClr>
                  </a:outerShdw>
                </a:effectLst>
              </a:rPr>
              <a:t>The people were not to reap the corners of their field or pick up the gleanings so that the poor and needy to share in the </a:t>
            </a:r>
            <a:r>
              <a:rPr lang="en-US" sz="9000" dirty="0" smtClean="0">
                <a:solidFill>
                  <a:schemeClr val="accent6">
                    <a:lumMod val="75000"/>
                  </a:schemeClr>
                </a:solidFill>
                <a:effectLst>
                  <a:outerShdw blurRad="63500" sx="102000" sy="102000" algn="ctr" rotWithShape="0">
                    <a:prstClr val="black">
                      <a:alpha val="40000"/>
                    </a:prstClr>
                  </a:outerShdw>
                </a:effectLst>
              </a:rPr>
              <a:t>harvest.</a:t>
            </a:r>
            <a:endParaRPr lang="en-US" sz="90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5400" b="1" dirty="0" smtClean="0">
                <a:effectLst>
                  <a:outerShdw blurRad="63500" sx="102000" sy="102000" algn="ctr" rotWithShape="0">
                    <a:prstClr val="black">
                      <a:alpha val="40000"/>
                    </a:prstClr>
                  </a:outerShdw>
                </a:effectLst>
              </a:rPr>
              <a:t> </a:t>
            </a:r>
            <a:endParaRPr lang="en-US" sz="5400" dirty="0" smtClean="0">
              <a:effectLst>
                <a:outerShdw blurRad="63500" sx="102000" sy="102000" algn="ctr" rotWithShape="0">
                  <a:prstClr val="black">
                    <a:alpha val="40000"/>
                  </a:prstClr>
                </a:outerShdw>
              </a:effectLst>
            </a:endParaRPr>
          </a:p>
          <a:p>
            <a:r>
              <a:rPr lang="en-US" sz="5400" b="1" dirty="0" smtClean="0">
                <a:effectLst>
                  <a:outerShdw blurRad="63500" sx="102000" sy="102000" algn="ctr" rotWithShape="0">
                    <a:prstClr val="black">
                      <a:alpha val="40000"/>
                    </a:prstClr>
                  </a:outerShdw>
                </a:effectLst>
              </a:rPr>
              <a:t> </a:t>
            </a:r>
            <a:endParaRPr lang="en-US" sz="5400" dirty="0" smtClean="0">
              <a:effectLst>
                <a:outerShdw blurRad="63500" sx="102000" sy="102000" algn="ctr" rotWithShape="0">
                  <a:prstClr val="black">
                    <a:alpha val="40000"/>
                  </a:prstClr>
                </a:outerShdw>
              </a:effectLst>
            </a:endParaRPr>
          </a:p>
          <a:p>
            <a:endParaRPr lang="en-US" sz="5400" b="1" dirty="0" smtClean="0">
              <a:effectLst>
                <a:outerShdw blurRad="63500" sx="102000" sy="102000" algn="ctr" rotWithShape="0">
                  <a:prstClr val="black">
                    <a:alpha val="40000"/>
                  </a:prstClr>
                </a:outerShdw>
              </a:effectLst>
            </a:endParaRPr>
          </a:p>
          <a:p>
            <a:pPr algn="l"/>
            <a:endParaRPr lang="en-US" i="1" dirty="0" smtClean="0">
              <a:solidFill>
                <a:schemeClr val="accent6"/>
              </a:solidFill>
              <a:effectLst>
                <a:outerShdw blurRad="63500" sx="102000" sy="102000" algn="ctr" rotWithShape="0">
                  <a:prstClr val="black">
                    <a:alpha val="40000"/>
                  </a:prst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81000" y="1676400"/>
            <a:ext cx="8458200" cy="4648200"/>
          </a:xfrm>
        </p:spPr>
        <p:txBody>
          <a:bodyPr>
            <a:normAutofit fontScale="32500" lnSpcReduction="20000"/>
            <a:scene3d>
              <a:camera prst="orthographicFront"/>
              <a:lightRig rig="threePt" dir="t"/>
            </a:scene3d>
            <a:sp3d extrusionH="57150">
              <a:bevelT w="38100" h="38100" prst="relaxedInset"/>
            </a:sp3d>
          </a:bodyPr>
          <a:lstStyle/>
          <a:p>
            <a:pPr algn="l"/>
            <a:r>
              <a:rPr lang="en-US" sz="12300" b="1" dirty="0" smtClean="0">
                <a:solidFill>
                  <a:schemeClr val="accent6">
                    <a:lumMod val="75000"/>
                  </a:schemeClr>
                </a:solidFill>
                <a:effectLst>
                  <a:outerShdw blurRad="63500" sx="102000" sy="102000" algn="ctr" rotWithShape="0">
                    <a:prstClr val="black">
                      <a:alpha val="40000"/>
                    </a:prstClr>
                  </a:outerShdw>
                </a:effectLst>
              </a:rPr>
              <a:t>In </a:t>
            </a:r>
            <a:r>
              <a:rPr lang="en-US" sz="12300" b="1" dirty="0" smtClean="0">
                <a:solidFill>
                  <a:schemeClr val="accent6">
                    <a:lumMod val="75000"/>
                  </a:schemeClr>
                </a:solidFill>
                <a:effectLst>
                  <a:outerShdw blurRad="63500" sx="102000" sy="102000" algn="ctr" rotWithShape="0">
                    <a:prstClr val="black">
                      <a:alpha val="40000"/>
                    </a:prstClr>
                  </a:outerShdw>
                </a:effectLst>
              </a:rPr>
              <a:t>the nation of Israel:</a:t>
            </a:r>
          </a:p>
          <a:p>
            <a:pPr algn="l"/>
            <a:r>
              <a:rPr lang="en-US" sz="7600" b="1" dirty="0" smtClean="0">
                <a:solidFill>
                  <a:schemeClr val="accent6">
                    <a:lumMod val="75000"/>
                  </a:schemeClr>
                </a:solidFill>
                <a:effectLst>
                  <a:outerShdw blurRad="63500" sx="102000" sy="102000" algn="ctr" rotWithShape="0">
                    <a:prstClr val="black">
                      <a:alpha val="40000"/>
                    </a:prstClr>
                  </a:outerShdw>
                </a:effectLst>
              </a:rPr>
              <a:t> </a:t>
            </a:r>
            <a:endParaRPr lang="en-US" sz="7600" dirty="0" smtClean="0">
              <a:solidFill>
                <a:schemeClr val="accent6">
                  <a:lumMod val="75000"/>
                </a:schemeClr>
              </a:solidFill>
              <a:effectLst>
                <a:outerShdw blurRad="63500" sx="102000" sy="102000" algn="ctr" rotWithShape="0">
                  <a:prstClr val="black">
                    <a:alpha val="40000"/>
                  </a:prstClr>
                </a:outerShdw>
              </a:effectLst>
            </a:endParaRPr>
          </a:p>
          <a:p>
            <a:pPr lvl="0" algn="l"/>
            <a:r>
              <a:rPr lang="en-US" sz="11100" b="1" dirty="0" smtClean="0">
                <a:solidFill>
                  <a:schemeClr val="accent6">
                    <a:lumMod val="75000"/>
                  </a:schemeClr>
                </a:solidFill>
                <a:effectLst>
                  <a:outerShdw blurRad="63500" sx="102000" sy="102000" algn="ctr" rotWithShape="0">
                    <a:prstClr val="black">
                      <a:alpha val="40000"/>
                    </a:prstClr>
                  </a:outerShdw>
                </a:effectLst>
              </a:rPr>
              <a:t>The people were to give an extra tithe every third year for the </a:t>
            </a:r>
            <a:r>
              <a:rPr lang="en-US" sz="11100" b="1" dirty="0" smtClean="0">
                <a:solidFill>
                  <a:schemeClr val="accent6">
                    <a:lumMod val="75000"/>
                  </a:schemeClr>
                </a:solidFill>
                <a:effectLst>
                  <a:outerShdw blurRad="63500" sx="102000" sy="102000" algn="ctr" rotWithShape="0">
                    <a:prstClr val="black">
                      <a:alpha val="40000"/>
                    </a:prstClr>
                  </a:outerShdw>
                </a:effectLst>
              </a:rPr>
              <a:t>poor.</a:t>
            </a:r>
            <a:endParaRPr lang="en-US" sz="111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9600" b="1" dirty="0" smtClean="0">
                <a:solidFill>
                  <a:schemeClr val="accent6">
                    <a:lumMod val="75000"/>
                  </a:schemeClr>
                </a:solidFill>
                <a:effectLst>
                  <a:outerShdw blurRad="63500" sx="102000" sy="102000" algn="ctr" rotWithShape="0">
                    <a:prstClr val="black">
                      <a:alpha val="40000"/>
                    </a:prstClr>
                  </a:outerShdw>
                </a:effectLst>
              </a:rPr>
              <a:t> </a:t>
            </a:r>
            <a:endParaRPr lang="en-US" sz="9600" dirty="0" smtClean="0">
              <a:solidFill>
                <a:schemeClr val="accent6">
                  <a:lumMod val="75000"/>
                </a:schemeClr>
              </a:solidFill>
              <a:effectLst>
                <a:outerShdw blurRad="63500" sx="102000" sy="102000" algn="ctr" rotWithShape="0">
                  <a:prstClr val="black">
                    <a:alpha val="40000"/>
                  </a:prstClr>
                </a:outerShdw>
              </a:effectLst>
            </a:endParaRPr>
          </a:p>
          <a:p>
            <a:pPr lvl="0" algn="l"/>
            <a:r>
              <a:rPr lang="en-US" sz="11100" b="1" dirty="0" smtClean="0">
                <a:solidFill>
                  <a:schemeClr val="accent6">
                    <a:lumMod val="75000"/>
                  </a:schemeClr>
                </a:solidFill>
                <a:effectLst>
                  <a:outerShdw blurRad="63500" sx="102000" sy="102000" algn="ctr" rotWithShape="0">
                    <a:prstClr val="black">
                      <a:alpha val="40000"/>
                    </a:prstClr>
                  </a:outerShdw>
                </a:effectLst>
              </a:rPr>
              <a:t>The people were instructed not to harden their hearts toward or shut their hands to the poor.  </a:t>
            </a:r>
            <a:endParaRPr lang="en-US" sz="111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5400" b="1" dirty="0" smtClean="0">
                <a:effectLst>
                  <a:outerShdw blurRad="63500" sx="102000" sy="102000" algn="ctr" rotWithShape="0">
                    <a:prstClr val="black">
                      <a:alpha val="40000"/>
                    </a:prstClr>
                  </a:outerShdw>
                </a:effectLst>
              </a:rPr>
              <a:t> </a:t>
            </a:r>
            <a:endParaRPr lang="en-US" sz="5400" dirty="0" smtClean="0">
              <a:effectLst>
                <a:outerShdw blurRad="63500" sx="102000" sy="102000" algn="ctr" rotWithShape="0">
                  <a:prstClr val="black">
                    <a:alpha val="40000"/>
                  </a:prstClr>
                </a:outerShdw>
              </a:effectLst>
            </a:endParaRPr>
          </a:p>
          <a:p>
            <a:r>
              <a:rPr lang="en-US" sz="5400" b="1" dirty="0" smtClean="0">
                <a:effectLst>
                  <a:outerShdw blurRad="63500" sx="102000" sy="102000" algn="ctr" rotWithShape="0">
                    <a:prstClr val="black">
                      <a:alpha val="40000"/>
                    </a:prstClr>
                  </a:outerShdw>
                </a:effectLst>
              </a:rPr>
              <a:t> </a:t>
            </a:r>
            <a:endParaRPr lang="en-US" sz="5400" dirty="0" smtClean="0">
              <a:effectLst>
                <a:outerShdw blurRad="63500" sx="102000" sy="102000" algn="ctr" rotWithShape="0">
                  <a:prstClr val="black">
                    <a:alpha val="40000"/>
                  </a:prstClr>
                </a:outerShdw>
              </a:effectLst>
            </a:endParaRPr>
          </a:p>
          <a:p>
            <a:endParaRPr lang="en-US" sz="5400" b="1" dirty="0" smtClean="0">
              <a:effectLst>
                <a:outerShdw blurRad="63500" sx="102000" sy="102000" algn="ctr" rotWithShape="0">
                  <a:prstClr val="black">
                    <a:alpha val="40000"/>
                  </a:prstClr>
                </a:outerShdw>
              </a:effectLst>
            </a:endParaRPr>
          </a:p>
          <a:p>
            <a:pPr algn="l"/>
            <a:endParaRPr lang="en-US" i="1" dirty="0" smtClean="0">
              <a:solidFill>
                <a:schemeClr val="accent6"/>
              </a:solidFill>
              <a:effectLst>
                <a:outerShdw blurRad="63500" sx="102000" sy="102000" algn="ctr" rotWithShape="0">
                  <a:prstClr val="black">
                    <a:alpha val="40000"/>
                  </a:prst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81000" y="838200"/>
            <a:ext cx="8458200" cy="5715000"/>
          </a:xfrm>
        </p:spPr>
        <p:txBody>
          <a:bodyPr>
            <a:normAutofit lnSpcReduction="10000"/>
            <a:scene3d>
              <a:camera prst="orthographicFront"/>
              <a:lightRig rig="threePt" dir="t"/>
            </a:scene3d>
            <a:sp3d extrusionH="57150">
              <a:bevelT w="38100" h="38100" prst="relaxedInset"/>
            </a:sp3d>
          </a:bodyPr>
          <a:lstStyle/>
          <a:p>
            <a:pPr algn="l"/>
            <a:r>
              <a:rPr lang="en-US" sz="4000" b="1" dirty="0" smtClean="0">
                <a:solidFill>
                  <a:schemeClr val="accent6">
                    <a:lumMod val="75000"/>
                  </a:schemeClr>
                </a:solidFill>
                <a:effectLst>
                  <a:outerShdw blurRad="63500" sx="102000" sy="102000" algn="ctr" rotWithShape="0">
                    <a:prstClr val="black">
                      <a:alpha val="40000"/>
                    </a:prstClr>
                  </a:outerShdw>
                </a:effectLst>
              </a:rPr>
              <a:t>Deuteronomy 15:7-11</a:t>
            </a: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  “If </a:t>
            </a:r>
            <a:r>
              <a:rPr lang="en-US" sz="3600" i="1" dirty="0" smtClean="0">
                <a:solidFill>
                  <a:schemeClr val="accent6">
                    <a:lumMod val="75000"/>
                  </a:schemeClr>
                </a:solidFill>
                <a:effectLst>
                  <a:outerShdw blurRad="63500" sx="102000" sy="102000" algn="ctr" rotWithShape="0">
                    <a:prstClr val="black">
                      <a:alpha val="40000"/>
                    </a:prstClr>
                  </a:outerShdw>
                </a:effectLst>
              </a:rPr>
              <a:t>there is among you a poor man of your brethren, within any of the gates in your land which the LORD your God is giving you, you shall not harden your heart nor shut your hand from your poor brother, 8 but you shall open your hand wide to him and willingly lend him sufficient for his need, whatever he needs. 9 Beware lest there be a wicked thought in your heart, saying,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i="1" dirty="0" smtClean="0">
              <a:solidFill>
                <a:schemeClr val="accent6"/>
              </a:solidFill>
              <a:effectLst>
                <a:outerShdw blurRad="63500" sx="102000" sy="102000" algn="ctr" rotWithShape="0">
                  <a:prstClr val="black">
                    <a:alpha val="40000"/>
                  </a:prst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81000" y="838200"/>
            <a:ext cx="8458200" cy="5715000"/>
          </a:xfrm>
        </p:spPr>
        <p:txBody>
          <a:bodyPr>
            <a:normAutofit/>
            <a:scene3d>
              <a:camera prst="orthographicFront"/>
              <a:lightRig rig="threePt" dir="t"/>
            </a:scene3d>
            <a:sp3d extrusionH="57150">
              <a:bevelT w="38100" h="38100" prst="relaxedInset"/>
            </a:sp3d>
          </a:bodyPr>
          <a:lstStyle/>
          <a:p>
            <a:pPr algn="l"/>
            <a:r>
              <a:rPr lang="en-US" sz="4000" b="1" dirty="0" smtClean="0">
                <a:solidFill>
                  <a:schemeClr val="accent6">
                    <a:lumMod val="75000"/>
                  </a:schemeClr>
                </a:solidFill>
                <a:effectLst>
                  <a:outerShdw blurRad="63500" sx="102000" sy="102000" algn="ctr" rotWithShape="0">
                    <a:prstClr val="black">
                      <a:alpha val="40000"/>
                    </a:prstClr>
                  </a:outerShdw>
                </a:effectLst>
              </a:rPr>
              <a:t>Deuteronomy 15:7-11</a:t>
            </a: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a:t>
            </a:r>
            <a:r>
              <a:rPr lang="en-US" sz="3600" i="1" dirty="0" smtClean="0">
                <a:solidFill>
                  <a:schemeClr val="accent6">
                    <a:lumMod val="75000"/>
                  </a:schemeClr>
                </a:solidFill>
                <a:effectLst>
                  <a:outerShdw blurRad="63500" sx="102000" sy="102000" algn="ctr" rotWithShape="0">
                    <a:prstClr val="black">
                      <a:alpha val="40000"/>
                    </a:prstClr>
                  </a:outerShdw>
                </a:effectLst>
              </a:rPr>
              <a:t>The seventh year, the year of release, is at hand,’ and your eye be evil against your poor </a:t>
            </a:r>
            <a:r>
              <a:rPr lang="en-US" sz="3600" i="1" dirty="0" smtClean="0">
                <a:solidFill>
                  <a:schemeClr val="accent6">
                    <a:lumMod val="75000"/>
                  </a:schemeClr>
                </a:solidFill>
                <a:effectLst>
                  <a:outerShdw blurRad="63500" sx="102000" sy="102000" algn="ctr" rotWithShape="0">
                    <a:prstClr val="black">
                      <a:alpha val="40000"/>
                    </a:prstClr>
                  </a:outerShdw>
                </a:effectLst>
              </a:rPr>
              <a:t>brother </a:t>
            </a:r>
            <a:r>
              <a:rPr lang="en-US" sz="3600" i="1" dirty="0" smtClean="0">
                <a:solidFill>
                  <a:schemeClr val="accent6">
                    <a:lumMod val="75000"/>
                  </a:schemeClr>
                </a:solidFill>
                <a:effectLst>
                  <a:outerShdw blurRad="63500" sx="102000" sy="102000" algn="ctr" rotWithShape="0">
                    <a:prstClr val="black">
                      <a:alpha val="40000"/>
                    </a:prstClr>
                  </a:outerShdw>
                </a:effectLst>
              </a:rPr>
              <a:t>and you give him nothing, and he cry out to the LORD against you, and it become sin among you. 10 You shall surely give to him, and your heart should not be grieved when you give to </a:t>
            </a:r>
            <a:r>
              <a:rPr lang="en-US" sz="3600" i="1" dirty="0" smtClean="0">
                <a:solidFill>
                  <a:schemeClr val="accent6">
                    <a:lumMod val="75000"/>
                  </a:schemeClr>
                </a:solidFill>
                <a:effectLst>
                  <a:outerShdw blurRad="63500" sx="102000" sy="102000" algn="ctr" rotWithShape="0">
                    <a:prstClr val="black">
                      <a:alpha val="40000"/>
                    </a:prstClr>
                  </a:outerShdw>
                </a:effectLst>
              </a:rPr>
              <a:t>him…</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i="1" dirty="0" smtClean="0">
              <a:solidFill>
                <a:schemeClr val="accent6"/>
              </a:solidFill>
              <a:effectLst>
                <a:outerShdw blurRad="63500" sx="102000" sy="102000" algn="ctr" rotWithShape="0">
                  <a:prstClr val="black">
                    <a:alpha val="40000"/>
                  </a:prst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81000" y="1371600"/>
            <a:ext cx="8458200" cy="5181600"/>
          </a:xfrm>
        </p:spPr>
        <p:txBody>
          <a:bodyPr>
            <a:normAutofit/>
            <a:scene3d>
              <a:camera prst="orthographicFront"/>
              <a:lightRig rig="threePt" dir="t"/>
            </a:scene3d>
            <a:sp3d extrusionH="57150">
              <a:bevelT w="38100" h="38100" prst="relaxedInset"/>
            </a:sp3d>
          </a:bodyPr>
          <a:lstStyle/>
          <a:p>
            <a:pPr algn="l"/>
            <a:r>
              <a:rPr lang="en-US" sz="4000" b="1" dirty="0" smtClean="0">
                <a:solidFill>
                  <a:schemeClr val="accent6">
                    <a:lumMod val="75000"/>
                  </a:schemeClr>
                </a:solidFill>
                <a:effectLst>
                  <a:outerShdw blurRad="63500" sx="102000" sy="102000" algn="ctr" rotWithShape="0">
                    <a:prstClr val="black">
                      <a:alpha val="40000"/>
                    </a:prstClr>
                  </a:outerShdw>
                </a:effectLst>
              </a:rPr>
              <a:t>Deuteronomy 15:7-11</a:t>
            </a: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…because </a:t>
            </a:r>
            <a:r>
              <a:rPr lang="en-US" sz="3600" i="1" dirty="0" smtClean="0">
                <a:solidFill>
                  <a:schemeClr val="accent6">
                    <a:lumMod val="75000"/>
                  </a:schemeClr>
                </a:solidFill>
                <a:effectLst>
                  <a:outerShdw blurRad="63500" sx="102000" sy="102000" algn="ctr" rotWithShape="0">
                    <a:prstClr val="black">
                      <a:alpha val="40000"/>
                    </a:prstClr>
                  </a:outerShdw>
                </a:effectLst>
              </a:rPr>
              <a:t>for this thing the LORD your God will bless you in all your works and in all to which you put your hand. </a:t>
            </a:r>
            <a:r>
              <a:rPr lang="en-US" sz="3600" i="1" dirty="0" smtClean="0">
                <a:solidFill>
                  <a:schemeClr val="accent6">
                    <a:lumMod val="75000"/>
                  </a:schemeClr>
                </a:solidFill>
                <a:effectLst>
                  <a:outerShdw blurRad="63500" sx="102000" sy="102000" algn="ctr" rotWithShape="0">
                    <a:prstClr val="black">
                      <a:alpha val="40000"/>
                    </a:prstClr>
                  </a:outerShdw>
                </a:effectLst>
              </a:rPr>
              <a:t>11 </a:t>
            </a:r>
            <a:r>
              <a:rPr lang="en-US" sz="3600" i="1" dirty="0" smtClean="0">
                <a:solidFill>
                  <a:schemeClr val="accent6">
                    <a:lumMod val="75000"/>
                  </a:schemeClr>
                </a:solidFill>
                <a:effectLst>
                  <a:outerShdw blurRad="63500" sx="102000" sy="102000" algn="ctr" rotWithShape="0">
                    <a:prstClr val="black">
                      <a:alpha val="40000"/>
                    </a:prstClr>
                  </a:outerShdw>
                </a:effectLst>
              </a:rPr>
              <a:t>For the poor will never cease from the land; therefore I command you, saying, ‘You shall open your hand wide to your brother, to your poor and your needy, in your land</a:t>
            </a:r>
            <a:r>
              <a:rPr lang="en-US" sz="3600" i="1" dirty="0" smtClean="0">
                <a:solidFill>
                  <a:schemeClr val="accent6">
                    <a:lumMod val="75000"/>
                  </a:schemeClr>
                </a:solidFill>
                <a:effectLst>
                  <a:outerShdw blurRad="63500" sx="102000" sy="102000" algn="ctr" rotWithShape="0">
                    <a:prstClr val="black">
                      <a:alpha val="40000"/>
                    </a:prstClr>
                  </a:outerShdw>
                </a:effectLst>
              </a:rPr>
              <a:t>.'’”</a:t>
            </a:r>
            <a:endParaRPr lang="en-US" i="1"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81000" y="1219200"/>
            <a:ext cx="8458200" cy="5334000"/>
          </a:xfrm>
        </p:spPr>
        <p:txBody>
          <a:bodyPr>
            <a:normAutofit/>
            <a:scene3d>
              <a:camera prst="orthographicFront"/>
              <a:lightRig rig="threePt" dir="t"/>
            </a:scene3d>
            <a:sp3d extrusionH="57150">
              <a:bevelT w="38100" h="38100" prst="relaxedInset"/>
            </a:sp3d>
          </a:bodyPr>
          <a:lstStyle/>
          <a:p>
            <a:pPr algn="l"/>
            <a:r>
              <a:rPr lang="en-US" sz="4000" b="1" dirty="0" smtClean="0">
                <a:solidFill>
                  <a:schemeClr val="accent6">
                    <a:lumMod val="75000"/>
                  </a:schemeClr>
                </a:solidFill>
                <a:effectLst>
                  <a:outerShdw blurRad="63500" sx="102000" sy="102000" algn="ctr" rotWithShape="0">
                    <a:prstClr val="black">
                      <a:alpha val="40000"/>
                    </a:prstClr>
                  </a:outerShdw>
                </a:effectLst>
              </a:rPr>
              <a:t>Seven </a:t>
            </a:r>
            <a:r>
              <a:rPr lang="en-US" sz="4000" b="1" dirty="0" smtClean="0">
                <a:solidFill>
                  <a:schemeClr val="accent6">
                    <a:lumMod val="75000"/>
                  </a:schemeClr>
                </a:solidFill>
                <a:effectLst>
                  <a:outerShdw blurRad="63500" sx="102000" sy="102000" algn="ctr" rotWithShape="0">
                    <a:prstClr val="black">
                      <a:alpha val="40000"/>
                    </a:prstClr>
                  </a:outerShdw>
                </a:effectLst>
              </a:rPr>
              <a:t>admonitions regarding the </a:t>
            </a:r>
            <a:r>
              <a:rPr lang="en-US" sz="4000" b="1" dirty="0" smtClean="0">
                <a:solidFill>
                  <a:schemeClr val="accent6">
                    <a:lumMod val="75000"/>
                  </a:schemeClr>
                </a:solidFill>
                <a:effectLst>
                  <a:outerShdw blurRad="63500" sx="102000" sy="102000" algn="ctr" rotWithShape="0">
                    <a:prstClr val="black">
                      <a:alpha val="40000"/>
                    </a:prstClr>
                  </a:outerShdw>
                </a:effectLst>
              </a:rPr>
              <a:t>poor</a:t>
            </a:r>
          </a:p>
          <a:p>
            <a:pPr algn="l"/>
            <a:endParaRPr lang="en-US" sz="1800" b="1" i="1"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buAutoNum type="arabicPeriod"/>
            </a:pPr>
            <a:r>
              <a:rPr lang="en-US" sz="3600" b="1" dirty="0" smtClean="0">
                <a:solidFill>
                  <a:schemeClr val="accent6">
                    <a:lumMod val="75000"/>
                  </a:schemeClr>
                </a:solidFill>
                <a:effectLst>
                  <a:outerShdw blurRad="63500" sx="102000" sy="102000" algn="ctr" rotWithShape="0">
                    <a:prstClr val="black">
                      <a:alpha val="40000"/>
                    </a:prstClr>
                  </a:outerShdw>
                </a:effectLst>
              </a:rPr>
              <a:t>When </a:t>
            </a:r>
            <a:r>
              <a:rPr lang="en-US" sz="3600" b="1" dirty="0" smtClean="0">
                <a:solidFill>
                  <a:schemeClr val="accent6">
                    <a:lumMod val="75000"/>
                  </a:schemeClr>
                </a:solidFill>
                <a:effectLst>
                  <a:outerShdw blurRad="63500" sx="102000" sy="102000" algn="ctr" rotWithShape="0">
                    <a:prstClr val="black">
                      <a:alpha val="40000"/>
                    </a:prstClr>
                  </a:outerShdw>
                </a:effectLst>
              </a:rPr>
              <a:t>we give to the poor we </a:t>
            </a:r>
            <a:r>
              <a:rPr lang="en-US" sz="3600" b="1" dirty="0" smtClean="0">
                <a:solidFill>
                  <a:schemeClr val="accent6">
                    <a:lumMod val="75000"/>
                  </a:schemeClr>
                </a:solidFill>
                <a:effectLst>
                  <a:outerShdw blurRad="63500" sx="102000" sy="102000" algn="ctr" rotWithShape="0">
                    <a:prstClr val="black">
                      <a:alpha val="40000"/>
                    </a:prstClr>
                  </a:outerShdw>
                </a:effectLst>
              </a:rPr>
              <a:t>lend to </a:t>
            </a:r>
            <a:r>
              <a:rPr lang="en-US" sz="3600" b="1" dirty="0" smtClean="0">
                <a:solidFill>
                  <a:schemeClr val="accent6">
                    <a:lumMod val="75000"/>
                  </a:schemeClr>
                </a:solidFill>
                <a:effectLst>
                  <a:outerShdw blurRad="63500" sx="102000" sy="102000" algn="ctr" rotWithShape="0">
                    <a:prstClr val="black">
                      <a:alpha val="40000"/>
                    </a:prstClr>
                  </a:outerShdw>
                </a:effectLst>
              </a:rPr>
              <a:t>the </a:t>
            </a:r>
            <a:r>
              <a:rPr lang="en-US" sz="3600" b="1" dirty="0" smtClean="0">
                <a:solidFill>
                  <a:schemeClr val="accent6">
                    <a:lumMod val="75000"/>
                  </a:schemeClr>
                </a:solidFill>
                <a:effectLst>
                  <a:outerShdw blurRad="63500" sx="102000" sy="102000" algn="ctr" rotWithShape="0">
                    <a:prstClr val="black">
                      <a:alpha val="40000"/>
                    </a:prstClr>
                  </a:outerShdw>
                </a:effectLst>
              </a:rPr>
              <a:t>Lord.</a:t>
            </a:r>
          </a:p>
          <a:p>
            <a:pPr marL="742950" lvl="0" indent="-742950" algn="l"/>
            <a:endParaRPr lang="en-US" sz="20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b="1" dirty="0" smtClean="0">
                <a:solidFill>
                  <a:schemeClr val="accent6">
                    <a:lumMod val="75000"/>
                  </a:schemeClr>
                </a:solidFill>
                <a:effectLst>
                  <a:outerShdw blurRad="63500" sx="102000" sy="102000" algn="ctr" rotWithShape="0">
                    <a:prstClr val="black">
                      <a:alpha val="40000"/>
                    </a:prstClr>
                  </a:outerShdw>
                </a:effectLst>
              </a:rPr>
              <a:t>Proverbs </a:t>
            </a:r>
            <a:r>
              <a:rPr lang="en-US" sz="3600" b="1" dirty="0" smtClean="0">
                <a:solidFill>
                  <a:schemeClr val="accent6">
                    <a:lumMod val="75000"/>
                  </a:schemeClr>
                </a:solidFill>
                <a:effectLst>
                  <a:outerShdw blurRad="63500" sx="102000" sy="102000" algn="ctr" rotWithShape="0">
                    <a:prstClr val="black">
                      <a:alpha val="40000"/>
                    </a:prstClr>
                  </a:outerShdw>
                </a:effectLst>
              </a:rPr>
              <a:t>19:17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He who has pity on the poor lends to the LORD, and He will pay back what he has given.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4000" i="1"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81000" y="914400"/>
            <a:ext cx="8458200" cy="5638800"/>
          </a:xfrm>
        </p:spPr>
        <p:txBody>
          <a:bodyPr>
            <a:normAutofit fontScale="92500" lnSpcReduction="20000"/>
            <a:scene3d>
              <a:camera prst="orthographicFront"/>
              <a:lightRig rig="threePt" dir="t"/>
            </a:scene3d>
            <a:sp3d extrusionH="57150">
              <a:bevelT w="38100" h="38100" prst="relaxedInset"/>
            </a:sp3d>
          </a:bodyPr>
          <a:lstStyle/>
          <a:p>
            <a:pPr algn="l"/>
            <a:r>
              <a:rPr lang="en-US" sz="4300" b="1" dirty="0" smtClean="0">
                <a:solidFill>
                  <a:schemeClr val="accent6">
                    <a:lumMod val="75000"/>
                  </a:schemeClr>
                </a:solidFill>
                <a:effectLst>
                  <a:outerShdw blurRad="63500" sx="102000" sy="102000" algn="ctr" rotWithShape="0">
                    <a:prstClr val="black">
                      <a:alpha val="40000"/>
                    </a:prstClr>
                  </a:outerShdw>
                </a:effectLst>
              </a:rPr>
              <a:t>Seven </a:t>
            </a:r>
            <a:r>
              <a:rPr lang="en-US" sz="4300" b="1" dirty="0" smtClean="0">
                <a:solidFill>
                  <a:schemeClr val="accent6">
                    <a:lumMod val="75000"/>
                  </a:schemeClr>
                </a:solidFill>
                <a:effectLst>
                  <a:outerShdw blurRad="63500" sx="102000" sy="102000" algn="ctr" rotWithShape="0">
                    <a:prstClr val="black">
                      <a:alpha val="40000"/>
                    </a:prstClr>
                  </a:outerShdw>
                </a:effectLst>
              </a:rPr>
              <a:t>admonitions regarding the </a:t>
            </a:r>
            <a:r>
              <a:rPr lang="en-US" sz="4300" b="1" dirty="0" smtClean="0">
                <a:solidFill>
                  <a:schemeClr val="accent6">
                    <a:lumMod val="75000"/>
                  </a:schemeClr>
                </a:solidFill>
                <a:effectLst>
                  <a:outerShdw blurRad="63500" sx="102000" sy="102000" algn="ctr" rotWithShape="0">
                    <a:prstClr val="black">
                      <a:alpha val="40000"/>
                    </a:prstClr>
                  </a:outerShdw>
                </a:effectLst>
              </a:rPr>
              <a:t>poor</a:t>
            </a:r>
          </a:p>
          <a:p>
            <a:pPr algn="l"/>
            <a:endParaRPr lang="en-US" sz="2600" b="1"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buAutoNum type="arabicPeriod" startAt="2"/>
            </a:pPr>
            <a:r>
              <a:rPr lang="en-US" sz="3900" b="1" dirty="0" smtClean="0">
                <a:solidFill>
                  <a:schemeClr val="accent6">
                    <a:lumMod val="75000"/>
                  </a:schemeClr>
                </a:solidFill>
                <a:effectLst>
                  <a:outerShdw blurRad="63500" sx="102000" sy="102000" algn="ctr" rotWithShape="0">
                    <a:prstClr val="black">
                      <a:alpha val="40000"/>
                    </a:prstClr>
                  </a:outerShdw>
                </a:effectLst>
              </a:rPr>
              <a:t>When </a:t>
            </a:r>
            <a:r>
              <a:rPr lang="en-US" sz="3900" b="1" dirty="0" smtClean="0">
                <a:solidFill>
                  <a:schemeClr val="accent6">
                    <a:lumMod val="75000"/>
                  </a:schemeClr>
                </a:solidFill>
                <a:effectLst>
                  <a:outerShdw blurRad="63500" sx="102000" sy="102000" algn="ctr" rotWithShape="0">
                    <a:prstClr val="black">
                      <a:alpha val="40000"/>
                    </a:prstClr>
                  </a:outerShdw>
                </a:effectLst>
              </a:rPr>
              <a:t>we give to the poor we actually make ourselves </a:t>
            </a:r>
            <a:r>
              <a:rPr lang="en-US" sz="3900" b="1" dirty="0" smtClean="0">
                <a:solidFill>
                  <a:schemeClr val="accent6">
                    <a:lumMod val="75000"/>
                  </a:schemeClr>
                </a:solidFill>
                <a:effectLst>
                  <a:outerShdw blurRad="63500" sx="102000" sy="102000" algn="ctr" rotWithShape="0">
                    <a:prstClr val="black">
                      <a:alpha val="40000"/>
                    </a:prstClr>
                  </a:outerShdw>
                </a:effectLst>
              </a:rPr>
              <a:t>rich.</a:t>
            </a:r>
          </a:p>
          <a:p>
            <a:pPr marL="742950" lvl="0" indent="-742950" algn="l"/>
            <a:r>
              <a:rPr lang="en-US" sz="2200" b="1" dirty="0" smtClean="0">
                <a:solidFill>
                  <a:schemeClr val="accent6">
                    <a:lumMod val="75000"/>
                  </a:schemeClr>
                </a:solidFill>
                <a:effectLst>
                  <a:outerShdw blurRad="63500" sx="102000" sy="102000" algn="ctr" rotWithShape="0">
                    <a:prstClr val="black">
                      <a:alpha val="40000"/>
                    </a:prstClr>
                  </a:outerShdw>
                </a:effectLst>
              </a:rPr>
              <a:t> </a:t>
            </a:r>
            <a:endParaRPr lang="en-US" sz="2200" b="1"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r>
              <a:rPr lang="en-US" sz="3900" b="1" dirty="0" smtClean="0">
                <a:solidFill>
                  <a:schemeClr val="accent6">
                    <a:lumMod val="75000"/>
                  </a:schemeClr>
                </a:solidFill>
                <a:effectLst>
                  <a:outerShdw blurRad="63500" sx="102000" sy="102000" algn="ctr" rotWithShape="0">
                    <a:prstClr val="black">
                      <a:alpha val="40000"/>
                    </a:prstClr>
                  </a:outerShdw>
                </a:effectLst>
              </a:rPr>
              <a:t>Proverbs 11:24-25</a:t>
            </a:r>
            <a:endParaRPr lang="en-US" sz="39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900" i="1" dirty="0" smtClean="0">
                <a:solidFill>
                  <a:schemeClr val="accent6">
                    <a:lumMod val="75000"/>
                  </a:schemeClr>
                </a:solidFill>
                <a:effectLst>
                  <a:outerShdw blurRad="63500" sx="102000" sy="102000" algn="ctr" rotWithShape="0">
                    <a:prstClr val="black">
                      <a:alpha val="40000"/>
                    </a:prstClr>
                  </a:outerShdw>
                </a:effectLst>
              </a:rPr>
              <a:t>There </a:t>
            </a:r>
            <a:r>
              <a:rPr lang="en-US" sz="3900" i="1" dirty="0" smtClean="0">
                <a:solidFill>
                  <a:schemeClr val="accent6">
                    <a:lumMod val="75000"/>
                  </a:schemeClr>
                </a:solidFill>
                <a:effectLst>
                  <a:outerShdw blurRad="63500" sx="102000" sy="102000" algn="ctr" rotWithShape="0">
                    <a:prstClr val="black">
                      <a:alpha val="40000"/>
                    </a:prstClr>
                  </a:outerShdw>
                </a:effectLst>
              </a:rPr>
              <a:t>is one who scatters, yet increases more; and there is one who withholds more than is right, but it leads to poverty.  The generous soul will be made rich, and he who waters will also be watered himself.</a:t>
            </a:r>
            <a:endParaRPr lang="en-US" sz="39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4000" i="1"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914400"/>
            <a:ext cx="8610600" cy="5638800"/>
          </a:xfrm>
        </p:spPr>
        <p:txBody>
          <a:bodyPr>
            <a:normAutofit/>
            <a:scene3d>
              <a:camera prst="orthographicFront"/>
              <a:lightRig rig="threePt" dir="t"/>
            </a:scene3d>
            <a:sp3d extrusionH="57150">
              <a:bevelT w="38100" h="38100" prst="relaxedInset"/>
            </a:sp3d>
          </a:bodyPr>
          <a:lstStyle/>
          <a:p>
            <a:pPr algn="l"/>
            <a:r>
              <a:rPr lang="en-US" sz="4000" b="1" dirty="0" smtClean="0">
                <a:solidFill>
                  <a:schemeClr val="accent6">
                    <a:lumMod val="75000"/>
                  </a:schemeClr>
                </a:solidFill>
                <a:effectLst>
                  <a:outerShdw blurRad="63500" sx="102000" sy="102000" algn="ctr" rotWithShape="0">
                    <a:prstClr val="black">
                      <a:alpha val="40000"/>
                    </a:prstClr>
                  </a:outerShdw>
                </a:effectLst>
              </a:rPr>
              <a:t>Seven </a:t>
            </a:r>
            <a:r>
              <a:rPr lang="en-US" sz="4000" b="1" dirty="0" smtClean="0">
                <a:solidFill>
                  <a:schemeClr val="accent6">
                    <a:lumMod val="75000"/>
                  </a:schemeClr>
                </a:solidFill>
                <a:effectLst>
                  <a:outerShdw blurRad="63500" sx="102000" sy="102000" algn="ctr" rotWithShape="0">
                    <a:prstClr val="black">
                      <a:alpha val="40000"/>
                    </a:prstClr>
                  </a:outerShdw>
                </a:effectLst>
              </a:rPr>
              <a:t>admonitions regarding the </a:t>
            </a:r>
            <a:r>
              <a:rPr lang="en-US" sz="4000" b="1" dirty="0" smtClean="0">
                <a:solidFill>
                  <a:schemeClr val="accent6">
                    <a:lumMod val="75000"/>
                  </a:schemeClr>
                </a:solidFill>
                <a:effectLst>
                  <a:outerShdw blurRad="63500" sx="102000" sy="102000" algn="ctr" rotWithShape="0">
                    <a:prstClr val="black">
                      <a:alpha val="40000"/>
                    </a:prstClr>
                  </a:outerShdw>
                </a:effectLst>
              </a:rPr>
              <a:t>poor</a:t>
            </a:r>
          </a:p>
          <a:p>
            <a:pPr algn="l"/>
            <a:endParaRPr lang="en-US" sz="2400" b="1" dirty="0" smtClean="0">
              <a:solidFill>
                <a:schemeClr val="accent6">
                  <a:lumMod val="75000"/>
                </a:schemeClr>
              </a:solidFill>
              <a:effectLst>
                <a:outerShdw blurRad="63500" sx="102000" sy="102000" algn="ctr" rotWithShape="0">
                  <a:prstClr val="black">
                    <a:alpha val="40000"/>
                  </a:prstClr>
                </a:outerShdw>
              </a:effectLst>
            </a:endParaRPr>
          </a:p>
          <a:p>
            <a:pPr lvl="0" algn="l"/>
            <a:r>
              <a:rPr lang="en-US" sz="3600" b="1" dirty="0" smtClean="0">
                <a:solidFill>
                  <a:schemeClr val="accent6">
                    <a:lumMod val="75000"/>
                  </a:schemeClr>
                </a:solidFill>
                <a:effectLst>
                  <a:outerShdw blurRad="63500" sx="102000" sy="102000" algn="ctr" rotWithShape="0">
                    <a:prstClr val="black">
                      <a:alpha val="40000"/>
                    </a:prstClr>
                  </a:outerShdw>
                </a:effectLst>
              </a:rPr>
              <a:t>3.  When </a:t>
            </a:r>
            <a:r>
              <a:rPr lang="en-US" sz="3600" b="1" dirty="0" smtClean="0">
                <a:solidFill>
                  <a:schemeClr val="accent6">
                    <a:lumMod val="75000"/>
                  </a:schemeClr>
                </a:solidFill>
                <a:effectLst>
                  <a:outerShdw blurRad="63500" sx="102000" sy="102000" algn="ctr" rotWithShape="0">
                    <a:prstClr val="black">
                      <a:alpha val="40000"/>
                    </a:prstClr>
                  </a:outerShdw>
                </a:effectLst>
              </a:rPr>
              <a:t>we give to the poor we honor </a:t>
            </a:r>
            <a:r>
              <a:rPr lang="en-US" sz="3600" b="1" dirty="0" smtClean="0">
                <a:solidFill>
                  <a:schemeClr val="accent6">
                    <a:lumMod val="75000"/>
                  </a:schemeClr>
                </a:solidFill>
                <a:effectLst>
                  <a:outerShdw blurRad="63500" sx="102000" sy="102000" algn="ctr" rotWithShape="0">
                    <a:prstClr val="black">
                      <a:alpha val="40000"/>
                    </a:prstClr>
                  </a:outerShdw>
                </a:effectLst>
              </a:rPr>
              <a:t>God.</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2400" b="1" dirty="0" smtClean="0">
              <a:solidFill>
                <a:schemeClr val="accent6">
                  <a:lumMod val="75000"/>
                </a:schemeClr>
              </a:solidFill>
              <a:effectLst>
                <a:outerShdw blurRad="63500" sx="102000" sy="102000" algn="ctr" rotWithShape="0">
                  <a:prstClr val="black">
                    <a:alpha val="40000"/>
                  </a:prstClr>
                </a:outerShdw>
              </a:effectLst>
            </a:endParaRPr>
          </a:p>
          <a:p>
            <a:pPr algn="l"/>
            <a:r>
              <a:rPr lang="en-US" sz="4000" b="1" dirty="0" smtClean="0">
                <a:solidFill>
                  <a:schemeClr val="accent6">
                    <a:lumMod val="75000"/>
                  </a:schemeClr>
                </a:solidFill>
                <a:effectLst>
                  <a:outerShdw blurRad="63500" sx="102000" sy="102000" algn="ctr" rotWithShape="0">
                    <a:prstClr val="black">
                      <a:alpha val="40000"/>
                    </a:prstClr>
                  </a:outerShdw>
                </a:effectLst>
              </a:rPr>
              <a:t> </a:t>
            </a:r>
            <a:r>
              <a:rPr lang="en-US" sz="4000" b="1" dirty="0" smtClean="0">
                <a:solidFill>
                  <a:schemeClr val="accent6">
                    <a:lumMod val="75000"/>
                  </a:schemeClr>
                </a:solidFill>
                <a:effectLst>
                  <a:outerShdw blurRad="63500" sx="102000" sy="102000" algn="ctr" rotWithShape="0">
                    <a:prstClr val="black">
                      <a:alpha val="40000"/>
                    </a:prstClr>
                  </a:outerShdw>
                </a:effectLst>
              </a:rPr>
              <a:t>Proverbs </a:t>
            </a:r>
            <a:r>
              <a:rPr lang="en-US" sz="4000" b="1" dirty="0" smtClean="0">
                <a:solidFill>
                  <a:schemeClr val="accent6">
                    <a:lumMod val="75000"/>
                  </a:schemeClr>
                </a:solidFill>
                <a:effectLst>
                  <a:outerShdw blurRad="63500" sx="102000" sy="102000" algn="ctr" rotWithShape="0">
                    <a:prstClr val="black">
                      <a:alpha val="40000"/>
                    </a:prstClr>
                  </a:outerShdw>
                </a:effectLst>
              </a:rPr>
              <a:t>14:31</a:t>
            </a:r>
            <a:endParaRPr lang="en-US" sz="40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4000" i="1" dirty="0" smtClean="0">
                <a:solidFill>
                  <a:schemeClr val="accent6">
                    <a:lumMod val="75000"/>
                  </a:schemeClr>
                </a:solidFill>
                <a:effectLst>
                  <a:outerShdw blurRad="63500" sx="102000" sy="102000" algn="ctr" rotWithShape="0">
                    <a:prstClr val="black">
                      <a:alpha val="40000"/>
                    </a:prstClr>
                  </a:outerShdw>
                </a:effectLst>
              </a:rPr>
              <a:t>He who oppresses the poor reproaches his Maker, but he who honors Him has mercy on the needy. </a:t>
            </a:r>
            <a:endParaRPr lang="en-US" sz="40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4000" i="1"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762000"/>
            <a:ext cx="8610600" cy="5791200"/>
          </a:xfrm>
        </p:spPr>
        <p:txBody>
          <a:bodyPr>
            <a:normAutofit fontScale="62500" lnSpcReduction="20000"/>
            <a:scene3d>
              <a:camera prst="orthographicFront"/>
              <a:lightRig rig="threePt" dir="t"/>
            </a:scene3d>
            <a:sp3d extrusionH="57150">
              <a:bevelT w="38100" h="38100" prst="relaxedInset"/>
            </a:sp3d>
          </a:bodyPr>
          <a:lstStyle/>
          <a:p>
            <a:pPr algn="l"/>
            <a:r>
              <a:rPr lang="en-US" sz="6400" b="1" dirty="0" smtClean="0">
                <a:solidFill>
                  <a:schemeClr val="accent6">
                    <a:lumMod val="75000"/>
                  </a:schemeClr>
                </a:solidFill>
                <a:effectLst>
                  <a:outerShdw blurRad="63500" sx="102000" sy="102000" algn="ctr" rotWithShape="0">
                    <a:prstClr val="black">
                      <a:alpha val="40000"/>
                    </a:prstClr>
                  </a:outerShdw>
                </a:effectLst>
              </a:rPr>
              <a:t>Seven </a:t>
            </a:r>
            <a:r>
              <a:rPr lang="en-US" sz="6400" b="1" dirty="0" smtClean="0">
                <a:solidFill>
                  <a:schemeClr val="accent6">
                    <a:lumMod val="75000"/>
                  </a:schemeClr>
                </a:solidFill>
                <a:effectLst>
                  <a:outerShdw blurRad="63500" sx="102000" sy="102000" algn="ctr" rotWithShape="0">
                    <a:prstClr val="black">
                      <a:alpha val="40000"/>
                    </a:prstClr>
                  </a:outerShdw>
                </a:effectLst>
              </a:rPr>
              <a:t>admonitions regarding the </a:t>
            </a:r>
            <a:r>
              <a:rPr lang="en-US" sz="6400" b="1" dirty="0" smtClean="0">
                <a:solidFill>
                  <a:schemeClr val="accent6">
                    <a:lumMod val="75000"/>
                  </a:schemeClr>
                </a:solidFill>
                <a:effectLst>
                  <a:outerShdw blurRad="63500" sx="102000" sy="102000" algn="ctr" rotWithShape="0">
                    <a:prstClr val="black">
                      <a:alpha val="40000"/>
                    </a:prstClr>
                  </a:outerShdw>
                </a:effectLst>
              </a:rPr>
              <a:t>poor</a:t>
            </a:r>
          </a:p>
          <a:p>
            <a:pPr algn="l"/>
            <a:endParaRPr lang="en-US" sz="2900" b="1"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buAutoNum type="arabicPeriod" startAt="4"/>
            </a:pPr>
            <a:r>
              <a:rPr lang="en-US" sz="5800" b="1" dirty="0" smtClean="0">
                <a:solidFill>
                  <a:schemeClr val="accent6">
                    <a:lumMod val="75000"/>
                  </a:schemeClr>
                </a:solidFill>
                <a:effectLst>
                  <a:outerShdw blurRad="63500" sx="102000" sy="102000" algn="ctr" rotWithShape="0">
                    <a:prstClr val="black">
                      <a:alpha val="40000"/>
                    </a:prstClr>
                  </a:outerShdw>
                </a:effectLst>
              </a:rPr>
              <a:t>When </a:t>
            </a:r>
            <a:r>
              <a:rPr lang="en-US" sz="5800" b="1" dirty="0" smtClean="0">
                <a:solidFill>
                  <a:schemeClr val="accent6">
                    <a:lumMod val="75000"/>
                  </a:schemeClr>
                </a:solidFill>
                <a:effectLst>
                  <a:outerShdw blurRad="63500" sx="102000" sy="102000" algn="ctr" rotWithShape="0">
                    <a:prstClr val="black">
                      <a:alpha val="40000"/>
                    </a:prstClr>
                  </a:outerShdw>
                </a:effectLst>
              </a:rPr>
              <a:t>we are sensitive to the needs of </a:t>
            </a:r>
            <a:endParaRPr lang="en-US" sz="5800" b="1"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r>
              <a:rPr lang="en-US" sz="5800" b="1" dirty="0" smtClean="0">
                <a:solidFill>
                  <a:schemeClr val="accent6">
                    <a:lumMod val="75000"/>
                  </a:schemeClr>
                </a:solidFill>
                <a:effectLst>
                  <a:outerShdw blurRad="63500" sx="102000" sy="102000" algn="ctr" rotWithShape="0">
                    <a:prstClr val="black">
                      <a:alpha val="40000"/>
                    </a:prstClr>
                  </a:outerShdw>
                </a:effectLst>
              </a:rPr>
              <a:t> </a:t>
            </a:r>
            <a:r>
              <a:rPr lang="en-US" sz="5800" b="1" dirty="0" smtClean="0">
                <a:solidFill>
                  <a:schemeClr val="accent6">
                    <a:lumMod val="75000"/>
                  </a:schemeClr>
                </a:solidFill>
                <a:effectLst>
                  <a:outerShdw blurRad="63500" sx="102000" sy="102000" algn="ctr" rotWithShape="0">
                    <a:prstClr val="black">
                      <a:alpha val="40000"/>
                    </a:prstClr>
                  </a:outerShdw>
                </a:effectLst>
              </a:rPr>
              <a:t>       the </a:t>
            </a:r>
            <a:r>
              <a:rPr lang="en-US" sz="5800" b="1" dirty="0" smtClean="0">
                <a:solidFill>
                  <a:schemeClr val="accent6">
                    <a:lumMod val="75000"/>
                  </a:schemeClr>
                </a:solidFill>
                <a:effectLst>
                  <a:outerShdw blurRad="63500" sx="102000" sy="102000" algn="ctr" rotWithShape="0">
                    <a:prstClr val="black">
                      <a:alpha val="40000"/>
                    </a:prstClr>
                  </a:outerShdw>
                </a:effectLst>
              </a:rPr>
              <a:t>poor, God is more sensitive to our </a:t>
            </a:r>
            <a:r>
              <a:rPr lang="en-US" sz="5800" b="1" dirty="0" smtClean="0">
                <a:solidFill>
                  <a:schemeClr val="accent6">
                    <a:lumMod val="75000"/>
                  </a:schemeClr>
                </a:solidFill>
                <a:effectLst>
                  <a:outerShdw blurRad="63500" sx="102000" sy="102000" algn="ctr" rotWithShape="0">
                    <a:prstClr val="black">
                      <a:alpha val="40000"/>
                    </a:prstClr>
                  </a:outerShdw>
                </a:effectLst>
              </a:rPr>
              <a:t>needs.</a:t>
            </a:r>
          </a:p>
          <a:p>
            <a:pPr marL="742950" lvl="0" indent="-742950" algn="l"/>
            <a:endParaRPr lang="en-US" sz="2600"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endParaRPr lang="en-US" sz="2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5100" b="1" dirty="0" smtClean="0">
                <a:solidFill>
                  <a:schemeClr val="accent6">
                    <a:lumMod val="75000"/>
                  </a:schemeClr>
                </a:solidFill>
                <a:effectLst>
                  <a:outerShdw blurRad="63500" sx="102000" sy="102000" algn="ctr" rotWithShape="0">
                    <a:prstClr val="black">
                      <a:alpha val="40000"/>
                    </a:prstClr>
                  </a:outerShdw>
                </a:effectLst>
              </a:rPr>
              <a:t> </a:t>
            </a:r>
            <a:r>
              <a:rPr lang="en-US" sz="5100" b="1" dirty="0" smtClean="0">
                <a:solidFill>
                  <a:schemeClr val="accent6">
                    <a:lumMod val="75000"/>
                  </a:schemeClr>
                </a:solidFill>
                <a:effectLst>
                  <a:outerShdw blurRad="63500" sx="102000" sy="102000" algn="ctr" rotWithShape="0">
                    <a:prstClr val="black">
                      <a:alpha val="40000"/>
                    </a:prstClr>
                  </a:outerShdw>
                </a:effectLst>
              </a:rPr>
              <a:t>Proverbs </a:t>
            </a:r>
            <a:r>
              <a:rPr lang="en-US" sz="5100" b="1" dirty="0" smtClean="0">
                <a:solidFill>
                  <a:schemeClr val="accent6">
                    <a:lumMod val="75000"/>
                  </a:schemeClr>
                </a:solidFill>
                <a:effectLst>
                  <a:outerShdw blurRad="63500" sx="102000" sy="102000" algn="ctr" rotWithShape="0">
                    <a:prstClr val="black">
                      <a:alpha val="40000"/>
                    </a:prstClr>
                  </a:outerShdw>
                </a:effectLst>
              </a:rPr>
              <a:t>21:13</a:t>
            </a:r>
            <a:endParaRPr lang="en-US" sz="51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5100" i="1" dirty="0" smtClean="0">
                <a:solidFill>
                  <a:schemeClr val="accent6">
                    <a:lumMod val="75000"/>
                  </a:schemeClr>
                </a:solidFill>
                <a:effectLst>
                  <a:outerShdw blurRad="63500" sx="102000" sy="102000" algn="ctr" rotWithShape="0">
                    <a:prstClr val="black">
                      <a:alpha val="40000"/>
                    </a:prstClr>
                  </a:outerShdw>
                </a:effectLst>
              </a:rPr>
              <a:t>Whoever shuts his ears to the cry of the poor will also cry himself and not be heard. </a:t>
            </a:r>
            <a:endParaRPr lang="en-US" sz="51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2900" i="1" dirty="0" smtClean="0">
                <a:solidFill>
                  <a:schemeClr val="accent6">
                    <a:lumMod val="75000"/>
                  </a:schemeClr>
                </a:solidFill>
                <a:effectLst>
                  <a:outerShdw blurRad="63500" sx="102000" sy="102000" algn="ctr" rotWithShape="0">
                    <a:prstClr val="black">
                      <a:alpha val="40000"/>
                    </a:prstClr>
                  </a:outerShdw>
                </a:effectLst>
              </a:rPr>
              <a:t> </a:t>
            </a:r>
            <a:endParaRPr lang="en-US" sz="29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5100" i="1" dirty="0" smtClean="0">
                <a:solidFill>
                  <a:schemeClr val="accent6">
                    <a:lumMod val="75000"/>
                  </a:schemeClr>
                </a:solidFill>
                <a:effectLst>
                  <a:outerShdw blurRad="63500" sx="102000" sy="102000" algn="ctr" rotWithShape="0">
                    <a:prstClr val="black">
                      <a:alpha val="40000"/>
                    </a:prstClr>
                  </a:outerShdw>
                </a:effectLst>
              </a:rPr>
              <a:t>Those who shut their ears to the cries of the poor will be ignored in their own time of need.</a:t>
            </a:r>
            <a:r>
              <a:rPr lang="en-US" sz="5100" dirty="0" smtClean="0">
                <a:solidFill>
                  <a:schemeClr val="accent6">
                    <a:lumMod val="75000"/>
                  </a:schemeClr>
                </a:solidFill>
                <a:effectLst>
                  <a:outerShdw blurRad="63500" sx="102000" sy="102000" algn="ctr" rotWithShape="0">
                    <a:prstClr val="black">
                      <a:alpha val="40000"/>
                    </a:prstClr>
                  </a:outerShdw>
                </a:effectLst>
              </a:rPr>
              <a:t>  –NLT </a:t>
            </a:r>
          </a:p>
          <a:p>
            <a:pPr algn="l"/>
            <a:endParaRPr lang="en-US" sz="4000" i="1"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762000"/>
            <a:ext cx="8610600" cy="5791200"/>
          </a:xfrm>
        </p:spPr>
        <p:txBody>
          <a:bodyPr>
            <a:normAutofit/>
            <a:scene3d>
              <a:camera prst="orthographicFront"/>
              <a:lightRig rig="threePt" dir="t"/>
            </a:scene3d>
            <a:sp3d extrusionH="57150">
              <a:bevelT w="38100" h="38100" prst="relaxedInset"/>
            </a:sp3d>
          </a:bodyPr>
          <a:lstStyle/>
          <a:p>
            <a:pPr algn="l"/>
            <a:r>
              <a:rPr lang="en-US" sz="4000" b="1" dirty="0" smtClean="0">
                <a:solidFill>
                  <a:schemeClr val="accent6">
                    <a:lumMod val="75000"/>
                  </a:schemeClr>
                </a:solidFill>
                <a:effectLst>
                  <a:outerShdw blurRad="63500" sx="102000" sy="102000" algn="ctr" rotWithShape="0">
                    <a:prstClr val="black">
                      <a:alpha val="40000"/>
                    </a:prstClr>
                  </a:outerShdw>
                </a:effectLst>
              </a:rPr>
              <a:t>Seven </a:t>
            </a:r>
            <a:r>
              <a:rPr lang="en-US" sz="4000" b="1" dirty="0" smtClean="0">
                <a:solidFill>
                  <a:schemeClr val="accent6">
                    <a:lumMod val="75000"/>
                  </a:schemeClr>
                </a:solidFill>
                <a:effectLst>
                  <a:outerShdw blurRad="63500" sx="102000" sy="102000" algn="ctr" rotWithShape="0">
                    <a:prstClr val="black">
                      <a:alpha val="40000"/>
                    </a:prstClr>
                  </a:outerShdw>
                </a:effectLst>
              </a:rPr>
              <a:t>admonitions regarding the </a:t>
            </a:r>
            <a:r>
              <a:rPr lang="en-US" sz="4000" b="1" dirty="0" smtClean="0">
                <a:solidFill>
                  <a:schemeClr val="accent6">
                    <a:lumMod val="75000"/>
                  </a:schemeClr>
                </a:solidFill>
                <a:effectLst>
                  <a:outerShdw blurRad="63500" sx="102000" sy="102000" algn="ctr" rotWithShape="0">
                    <a:prstClr val="black">
                      <a:alpha val="40000"/>
                    </a:prstClr>
                  </a:outerShdw>
                </a:effectLst>
              </a:rPr>
              <a:t>poor</a:t>
            </a:r>
          </a:p>
          <a:p>
            <a:pPr algn="l"/>
            <a:endParaRPr lang="en-US" sz="4000" b="1"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buAutoNum type="arabicPeriod" startAt="5"/>
            </a:pPr>
            <a:r>
              <a:rPr lang="en-US" sz="3600" b="1" dirty="0" smtClean="0">
                <a:solidFill>
                  <a:schemeClr val="accent6">
                    <a:lumMod val="75000"/>
                  </a:schemeClr>
                </a:solidFill>
                <a:effectLst>
                  <a:outerShdw blurRad="63500" sx="102000" sy="102000" algn="ctr" rotWithShape="0">
                    <a:prstClr val="black">
                      <a:alpha val="40000"/>
                    </a:prstClr>
                  </a:outerShdw>
                </a:effectLst>
              </a:rPr>
              <a:t>When </a:t>
            </a:r>
            <a:r>
              <a:rPr lang="en-US" sz="3600" b="1" dirty="0" smtClean="0">
                <a:solidFill>
                  <a:schemeClr val="accent6">
                    <a:lumMod val="75000"/>
                  </a:schemeClr>
                </a:solidFill>
                <a:effectLst>
                  <a:outerShdw blurRad="63500" sx="102000" sy="102000" algn="ctr" rotWithShape="0">
                    <a:prstClr val="black">
                      <a:alpha val="40000"/>
                    </a:prstClr>
                  </a:outerShdw>
                </a:effectLst>
              </a:rPr>
              <a:t>we are liberal with others</a:t>
            </a:r>
            <a:r>
              <a:rPr lang="en-US" sz="3600" b="1" dirty="0" smtClean="0">
                <a:solidFill>
                  <a:schemeClr val="accent6">
                    <a:lumMod val="75000"/>
                  </a:schemeClr>
                </a:solidFill>
                <a:effectLst>
                  <a:outerShdw blurRad="63500" sx="102000" sy="102000" algn="ctr" rotWithShape="0">
                    <a:prstClr val="black">
                      <a:alpha val="40000"/>
                    </a:prstClr>
                  </a:outerShdw>
                </a:effectLst>
              </a:rPr>
              <a:t>,</a:t>
            </a:r>
          </a:p>
          <a:p>
            <a:pPr marL="742950" lvl="0" indent="-742950" algn="l"/>
            <a:r>
              <a:rPr lang="en-US" sz="3600" b="1" dirty="0" smtClean="0">
                <a:solidFill>
                  <a:schemeClr val="accent6">
                    <a:lumMod val="75000"/>
                  </a:schemeClr>
                </a:solidFill>
                <a:effectLst>
                  <a:outerShdw blurRad="63500" sx="102000" sy="102000" algn="ctr" rotWithShape="0">
                    <a:prstClr val="black">
                      <a:alpha val="40000"/>
                    </a:prstClr>
                  </a:outerShdw>
                </a:effectLst>
              </a:rPr>
              <a:t> </a:t>
            </a:r>
            <a:r>
              <a:rPr lang="en-US" sz="3600" b="1" dirty="0" smtClean="0">
                <a:solidFill>
                  <a:schemeClr val="accent6">
                    <a:lumMod val="75000"/>
                  </a:schemeClr>
                </a:solidFill>
                <a:effectLst>
                  <a:outerShdw blurRad="63500" sx="102000" sy="102000" algn="ctr" rotWithShape="0">
                    <a:prstClr val="black">
                      <a:alpha val="40000"/>
                    </a:prstClr>
                  </a:outerShdw>
                </a:effectLst>
              </a:rPr>
              <a:t>      God </a:t>
            </a:r>
            <a:r>
              <a:rPr lang="en-US" sz="3600" b="1" dirty="0" smtClean="0">
                <a:solidFill>
                  <a:schemeClr val="accent6">
                    <a:lumMod val="75000"/>
                  </a:schemeClr>
                </a:solidFill>
                <a:effectLst>
                  <a:outerShdw blurRad="63500" sx="102000" sy="102000" algn="ctr" rotWithShape="0">
                    <a:prstClr val="black">
                      <a:alpha val="40000"/>
                    </a:prstClr>
                  </a:outerShdw>
                </a:effectLst>
              </a:rPr>
              <a:t>is liberal </a:t>
            </a:r>
            <a:r>
              <a:rPr lang="en-US" sz="3600" b="1" dirty="0" smtClean="0">
                <a:solidFill>
                  <a:schemeClr val="accent6">
                    <a:lumMod val="75000"/>
                  </a:schemeClr>
                </a:solidFill>
                <a:effectLst>
                  <a:outerShdw blurRad="63500" sx="102000" sy="102000" algn="ctr" rotWithShape="0">
                    <a:prstClr val="black">
                      <a:alpha val="40000"/>
                    </a:prstClr>
                  </a:outerShdw>
                </a:effectLst>
              </a:rPr>
              <a:t>with us.</a:t>
            </a:r>
          </a:p>
          <a:p>
            <a:pPr marL="742950" lvl="0" indent="-742950" algn="l"/>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b="1" dirty="0" smtClean="0">
                <a:solidFill>
                  <a:schemeClr val="accent6">
                    <a:lumMod val="75000"/>
                  </a:schemeClr>
                </a:solidFill>
                <a:effectLst>
                  <a:outerShdw blurRad="63500" sx="102000" sy="102000" algn="ctr" rotWithShape="0">
                    <a:prstClr val="black">
                      <a:alpha val="40000"/>
                    </a:prstClr>
                  </a:outerShdw>
                </a:effectLst>
              </a:rPr>
              <a:t>Proverbs 22:9</a:t>
            </a:r>
            <a:r>
              <a:rPr lang="en-US" sz="3600" b="1" dirty="0" smtClean="0">
                <a:solidFill>
                  <a:schemeClr val="accent6">
                    <a:lumMod val="75000"/>
                  </a:schemeClr>
                </a:solidFill>
                <a:effectLst>
                  <a:outerShdw blurRad="63500" sx="102000" sy="102000" algn="ctr" rotWithShape="0">
                    <a:prstClr val="black">
                      <a:alpha val="40000"/>
                    </a:prstClr>
                  </a:outerShdw>
                </a:effectLst>
              </a:rPr>
              <a:t>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He who has a generous eye will be blessed, for he gives of his bread to the poor.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4000" i="1"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lumMod val="60000"/>
                    <a:lumOff val="40000"/>
                  </a:schemeClr>
                </a:solidFill>
                <a:effectLst>
                  <a:reflection blurRad="6350" stA="55000" endA="300" endPos="45500" dir="5400000" sy="-100000" algn="bl" rotWithShape="0"/>
                </a:effectLst>
              </a:rPr>
              <a:t>Giving to the Poor</a:t>
            </a:r>
            <a:endParaRPr lang="en-US" sz="4000" i="1" dirty="0">
              <a:solidFill>
                <a:schemeClr val="accent6">
                  <a:lumMod val="60000"/>
                  <a:lumOff val="40000"/>
                </a:schemeClr>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81000" y="838200"/>
            <a:ext cx="8229600" cy="5562600"/>
          </a:xfrm>
          <a:effectLst>
            <a:glow rad="101600">
              <a:schemeClr val="accent4">
                <a:satMod val="175000"/>
                <a:alpha val="40000"/>
              </a:schemeClr>
            </a:glow>
          </a:effectLst>
        </p:spPr>
        <p:txBody>
          <a:bodyPr>
            <a:normAutofit/>
            <a:scene3d>
              <a:camera prst="orthographicFront"/>
              <a:lightRig rig="threePt" dir="t"/>
            </a:scene3d>
            <a:sp3d extrusionH="57150">
              <a:bevelT w="38100" h="38100" prst="relaxedInset"/>
            </a:sp3d>
          </a:bodyPr>
          <a:lstStyle/>
          <a:p>
            <a:pPr algn="l"/>
            <a:endParaRPr lang="en-US" sz="1800" b="1" dirty="0" smtClean="0">
              <a:solidFill>
                <a:schemeClr val="accent6">
                  <a:lumMod val="75000"/>
                </a:schemeClr>
              </a:solidFill>
              <a:effectLst>
                <a:outerShdw blurRad="50800" dist="38100" dir="10800000" algn="r" rotWithShape="0">
                  <a:prstClr val="black">
                    <a:alpha val="40000"/>
                  </a:prstClr>
                </a:outerShdw>
              </a:effectLst>
            </a:endParaRPr>
          </a:p>
          <a:p>
            <a:pPr algn="l"/>
            <a:r>
              <a:rPr lang="en-US" sz="4400" b="1" dirty="0" smtClean="0">
                <a:solidFill>
                  <a:schemeClr val="accent6">
                    <a:lumMod val="75000"/>
                  </a:schemeClr>
                </a:solidFill>
                <a:effectLst>
                  <a:outerShdw blurRad="50800" dist="38100" dir="10800000" algn="r" rotWithShape="0">
                    <a:prstClr val="black">
                      <a:alpha val="40000"/>
                    </a:prstClr>
                  </a:outerShdw>
                </a:effectLst>
              </a:rPr>
              <a:t>The </a:t>
            </a:r>
            <a:r>
              <a:rPr lang="en-US" sz="4400" b="1" dirty="0">
                <a:solidFill>
                  <a:schemeClr val="accent6">
                    <a:lumMod val="75000"/>
                  </a:schemeClr>
                </a:solidFill>
                <a:effectLst>
                  <a:outerShdw blurRad="50800" dist="38100" dir="10800000" algn="r" rotWithShape="0">
                    <a:prstClr val="black">
                      <a:alpha val="40000"/>
                    </a:prstClr>
                  </a:outerShdw>
                </a:effectLst>
              </a:rPr>
              <a:t>Spiritual Climate of Our Day</a:t>
            </a:r>
            <a:endParaRPr lang="en-US" sz="4400" dirty="0">
              <a:solidFill>
                <a:schemeClr val="accent6">
                  <a:lumMod val="75000"/>
                </a:schemeClr>
              </a:solidFill>
              <a:effectLst>
                <a:outerShdw blurRad="50800" dist="38100" dir="10800000" algn="r" rotWithShape="0">
                  <a:prstClr val="black">
                    <a:alpha val="40000"/>
                  </a:prstClr>
                </a:outerShdw>
              </a:effectLst>
            </a:endParaRPr>
          </a:p>
          <a:p>
            <a:pPr algn="l"/>
            <a:endParaRPr lang="en-US" sz="2000" b="1" dirty="0" smtClean="0">
              <a:solidFill>
                <a:schemeClr val="accent6">
                  <a:lumMod val="75000"/>
                </a:schemeClr>
              </a:solidFill>
              <a:effectLst>
                <a:outerShdw blurRad="50800" dist="38100" dir="10800000" algn="r" rotWithShape="0">
                  <a:prstClr val="black">
                    <a:alpha val="40000"/>
                  </a:prstClr>
                </a:outerShdw>
              </a:effectLst>
            </a:endParaRPr>
          </a:p>
          <a:p>
            <a:pPr algn="l"/>
            <a:r>
              <a:rPr lang="en-US" sz="3600" b="1" dirty="0" smtClean="0">
                <a:solidFill>
                  <a:schemeClr val="accent6">
                    <a:lumMod val="75000"/>
                  </a:schemeClr>
                </a:solidFill>
                <a:effectLst>
                  <a:outerShdw blurRad="50800" dist="38100" dir="10800000" algn="r" rotWithShape="0">
                    <a:prstClr val="black">
                      <a:alpha val="40000"/>
                    </a:prstClr>
                  </a:outerShdw>
                </a:effectLst>
              </a:rPr>
              <a:t>II </a:t>
            </a:r>
            <a:r>
              <a:rPr lang="en-US" sz="3600" b="1" dirty="0">
                <a:solidFill>
                  <a:schemeClr val="accent6">
                    <a:lumMod val="75000"/>
                  </a:schemeClr>
                </a:solidFill>
                <a:effectLst>
                  <a:outerShdw blurRad="50800" dist="38100" dir="10800000" algn="r" rotWithShape="0">
                    <a:prstClr val="black">
                      <a:alpha val="40000"/>
                    </a:prstClr>
                  </a:outerShdw>
                </a:effectLst>
              </a:rPr>
              <a:t>Timothy 3:1-5</a:t>
            </a:r>
          </a:p>
          <a:p>
            <a:pPr algn="l"/>
            <a:r>
              <a:rPr lang="en-US" sz="3600" i="1" dirty="0" smtClean="0">
                <a:solidFill>
                  <a:schemeClr val="accent6">
                    <a:lumMod val="75000"/>
                  </a:schemeClr>
                </a:solidFill>
                <a:effectLst>
                  <a:outerShdw blurRad="50800" dist="38100" dir="10800000" algn="r" rotWithShape="0">
                    <a:prstClr val="black">
                      <a:alpha val="40000"/>
                    </a:prstClr>
                  </a:outerShdw>
                </a:effectLst>
              </a:rPr>
              <a:t>But </a:t>
            </a:r>
            <a:r>
              <a:rPr lang="en-US" sz="3600" i="1" dirty="0">
                <a:solidFill>
                  <a:schemeClr val="accent6">
                    <a:lumMod val="75000"/>
                  </a:schemeClr>
                </a:solidFill>
                <a:effectLst>
                  <a:outerShdw blurRad="50800" dist="38100" dir="10800000" algn="r" rotWithShape="0">
                    <a:prstClr val="black">
                      <a:alpha val="40000"/>
                    </a:prstClr>
                  </a:outerShdw>
                </a:effectLst>
              </a:rPr>
              <a:t>know this, that in the last days perilous times will come: For men will be </a:t>
            </a:r>
            <a:r>
              <a:rPr lang="en-US" sz="3600" b="1" i="1" dirty="0">
                <a:solidFill>
                  <a:schemeClr val="accent6">
                    <a:lumMod val="75000"/>
                  </a:schemeClr>
                </a:solidFill>
                <a:effectLst>
                  <a:outerShdw blurRad="50800" dist="38100" dir="10800000" algn="r" rotWithShape="0">
                    <a:prstClr val="black">
                      <a:alpha val="40000"/>
                    </a:prstClr>
                  </a:outerShdw>
                </a:effectLst>
              </a:rPr>
              <a:t>lovers of themselves</a:t>
            </a:r>
            <a:r>
              <a:rPr lang="en-US" sz="3600" i="1" dirty="0">
                <a:solidFill>
                  <a:schemeClr val="accent6">
                    <a:lumMod val="75000"/>
                  </a:schemeClr>
                </a:solidFill>
                <a:effectLst>
                  <a:outerShdw blurRad="50800" dist="38100" dir="10800000" algn="r" rotWithShape="0">
                    <a:prstClr val="black">
                      <a:alpha val="40000"/>
                    </a:prstClr>
                  </a:outerShdw>
                </a:effectLst>
              </a:rPr>
              <a:t>, </a:t>
            </a:r>
            <a:r>
              <a:rPr lang="en-US" sz="3600" b="1" i="1" dirty="0">
                <a:solidFill>
                  <a:schemeClr val="accent6">
                    <a:lumMod val="75000"/>
                  </a:schemeClr>
                </a:solidFill>
                <a:effectLst>
                  <a:outerShdw blurRad="50800" dist="38100" dir="10800000" algn="r" rotWithShape="0">
                    <a:prstClr val="black">
                      <a:alpha val="40000"/>
                    </a:prstClr>
                  </a:outerShdw>
                </a:effectLst>
              </a:rPr>
              <a:t>lovers of money</a:t>
            </a:r>
            <a:r>
              <a:rPr lang="en-US" sz="3600" i="1" dirty="0">
                <a:solidFill>
                  <a:schemeClr val="accent6">
                    <a:lumMod val="75000"/>
                  </a:schemeClr>
                </a:solidFill>
                <a:effectLst>
                  <a:outerShdw blurRad="50800" dist="38100" dir="10800000" algn="r" rotWithShape="0">
                    <a:prstClr val="black">
                      <a:alpha val="40000"/>
                    </a:prstClr>
                  </a:outerShdw>
                </a:effectLst>
              </a:rPr>
              <a:t>, boasters, proud, blasphemers, disobedient to parents, </a:t>
            </a:r>
            <a:r>
              <a:rPr lang="en-US" sz="3600" i="1" dirty="0" smtClean="0">
                <a:solidFill>
                  <a:schemeClr val="accent6">
                    <a:lumMod val="75000"/>
                  </a:schemeClr>
                </a:solidFill>
                <a:effectLst>
                  <a:outerShdw blurRad="50800" dist="38100" dir="10800000" algn="r" rotWithShape="0">
                    <a:prstClr val="black">
                      <a:alpha val="40000"/>
                    </a:prstClr>
                  </a:outerShdw>
                </a:effectLst>
              </a:rPr>
              <a:t>unthankful, unholy, unloving, </a:t>
            </a:r>
            <a:endParaRPr lang="en-US" sz="3600" dirty="0">
              <a:solidFill>
                <a:schemeClr val="accent6">
                  <a:lumMod val="75000"/>
                </a:schemeClr>
              </a:solidFill>
              <a:effectLst>
                <a:outerShdw blurRad="50800" dist="38100" dir="10800000" algn="r" rotWithShape="0">
                  <a:prstClr val="black">
                    <a:alpha val="40000"/>
                  </a:prstClr>
                </a:outerShdw>
              </a:effectLst>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1066800"/>
            <a:ext cx="8610600" cy="5791200"/>
          </a:xfrm>
        </p:spPr>
        <p:txBody>
          <a:bodyPr>
            <a:normAutofit/>
            <a:scene3d>
              <a:camera prst="orthographicFront"/>
              <a:lightRig rig="threePt" dir="t"/>
            </a:scene3d>
            <a:sp3d extrusionH="57150">
              <a:bevelT w="38100" h="38100" prst="relaxedInset"/>
            </a:sp3d>
          </a:bodyPr>
          <a:lstStyle/>
          <a:p>
            <a:pPr algn="l"/>
            <a:r>
              <a:rPr lang="en-US" sz="4000" b="1" dirty="0" smtClean="0">
                <a:solidFill>
                  <a:schemeClr val="accent6">
                    <a:lumMod val="75000"/>
                  </a:schemeClr>
                </a:solidFill>
                <a:effectLst>
                  <a:outerShdw blurRad="63500" sx="102000" sy="102000" algn="ctr" rotWithShape="0">
                    <a:prstClr val="black">
                      <a:alpha val="40000"/>
                    </a:prstClr>
                  </a:outerShdw>
                </a:effectLst>
              </a:rPr>
              <a:t>Seven </a:t>
            </a:r>
            <a:r>
              <a:rPr lang="en-US" sz="4000" b="1" dirty="0" smtClean="0">
                <a:solidFill>
                  <a:schemeClr val="accent6">
                    <a:lumMod val="75000"/>
                  </a:schemeClr>
                </a:solidFill>
                <a:effectLst>
                  <a:outerShdw blurRad="63500" sx="102000" sy="102000" algn="ctr" rotWithShape="0">
                    <a:prstClr val="black">
                      <a:alpha val="40000"/>
                    </a:prstClr>
                  </a:outerShdw>
                </a:effectLst>
              </a:rPr>
              <a:t>admonitions regarding the </a:t>
            </a:r>
            <a:r>
              <a:rPr lang="en-US" sz="4000" b="1" dirty="0" smtClean="0">
                <a:solidFill>
                  <a:schemeClr val="accent6">
                    <a:lumMod val="75000"/>
                  </a:schemeClr>
                </a:solidFill>
                <a:effectLst>
                  <a:outerShdw blurRad="63500" sx="102000" sy="102000" algn="ctr" rotWithShape="0">
                    <a:prstClr val="black">
                      <a:alpha val="40000"/>
                    </a:prstClr>
                  </a:outerShdw>
                </a:effectLst>
              </a:rPr>
              <a:t>poor</a:t>
            </a:r>
          </a:p>
          <a:p>
            <a:pPr algn="l"/>
            <a:endParaRPr lang="en-US" sz="2400" b="1"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buAutoNum type="arabicPeriod" startAt="6"/>
            </a:pPr>
            <a:r>
              <a:rPr lang="en-US" sz="3600" b="1" dirty="0" smtClean="0">
                <a:solidFill>
                  <a:schemeClr val="accent6">
                    <a:lumMod val="75000"/>
                  </a:schemeClr>
                </a:solidFill>
                <a:effectLst>
                  <a:outerShdw blurRad="63500" sx="102000" sy="102000" algn="ctr" rotWithShape="0">
                    <a:prstClr val="black">
                      <a:alpha val="40000"/>
                    </a:prstClr>
                  </a:outerShdw>
                </a:effectLst>
              </a:rPr>
              <a:t>When </a:t>
            </a:r>
            <a:r>
              <a:rPr lang="en-US" sz="3600" b="1" dirty="0" smtClean="0">
                <a:solidFill>
                  <a:schemeClr val="accent6">
                    <a:lumMod val="75000"/>
                  </a:schemeClr>
                </a:solidFill>
                <a:effectLst>
                  <a:outerShdw blurRad="63500" sx="102000" sy="102000" algn="ctr" rotWithShape="0">
                    <a:prstClr val="black">
                      <a:alpha val="40000"/>
                    </a:prstClr>
                  </a:outerShdw>
                </a:effectLst>
              </a:rPr>
              <a:t>we give to the poor we insure </a:t>
            </a:r>
            <a:endParaRPr lang="en-US" sz="3600" b="1"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r>
              <a:rPr lang="en-US" sz="3600" b="1" dirty="0" smtClean="0">
                <a:solidFill>
                  <a:schemeClr val="accent6">
                    <a:lumMod val="75000"/>
                  </a:schemeClr>
                </a:solidFill>
                <a:effectLst>
                  <a:outerShdw blurRad="63500" sx="102000" sy="102000" algn="ctr" rotWithShape="0">
                    <a:prstClr val="black">
                      <a:alpha val="40000"/>
                    </a:prstClr>
                  </a:outerShdw>
                </a:effectLst>
              </a:rPr>
              <a:t> </a:t>
            </a:r>
            <a:r>
              <a:rPr lang="en-US" sz="3600" b="1" dirty="0" smtClean="0">
                <a:solidFill>
                  <a:schemeClr val="accent6">
                    <a:lumMod val="75000"/>
                  </a:schemeClr>
                </a:solidFill>
                <a:effectLst>
                  <a:outerShdw blurRad="63500" sx="102000" sy="102000" algn="ctr" rotWithShape="0">
                    <a:prstClr val="black">
                      <a:alpha val="40000"/>
                    </a:prstClr>
                  </a:outerShdw>
                </a:effectLst>
              </a:rPr>
              <a:t>      ourselves </a:t>
            </a:r>
            <a:r>
              <a:rPr lang="en-US" sz="3600" b="1" dirty="0" smtClean="0">
                <a:solidFill>
                  <a:schemeClr val="accent6">
                    <a:lumMod val="75000"/>
                  </a:schemeClr>
                </a:solidFill>
                <a:effectLst>
                  <a:outerShdw blurRad="63500" sx="102000" sy="102000" algn="ctr" rotWithShape="0">
                    <a:prstClr val="black">
                      <a:alpha val="40000"/>
                    </a:prstClr>
                  </a:outerShdw>
                </a:effectLst>
              </a:rPr>
              <a:t>against personal </a:t>
            </a:r>
            <a:r>
              <a:rPr lang="en-US" sz="3600" b="1" dirty="0" smtClean="0">
                <a:solidFill>
                  <a:schemeClr val="accent6">
                    <a:lumMod val="75000"/>
                  </a:schemeClr>
                </a:solidFill>
                <a:effectLst>
                  <a:outerShdw blurRad="63500" sx="102000" sy="102000" algn="ctr" rotWithShape="0">
                    <a:prstClr val="black">
                      <a:alpha val="40000"/>
                    </a:prstClr>
                  </a:outerShdw>
                </a:effectLst>
              </a:rPr>
              <a:t>calamity.</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1800" b="1"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b="1" dirty="0" smtClean="0">
                <a:solidFill>
                  <a:schemeClr val="accent6">
                    <a:lumMod val="75000"/>
                  </a:schemeClr>
                </a:solidFill>
                <a:effectLst>
                  <a:outerShdw blurRad="63500" sx="102000" sy="102000" algn="ctr" rotWithShape="0">
                    <a:prstClr val="black">
                      <a:alpha val="40000"/>
                    </a:prstClr>
                  </a:outerShdw>
                </a:effectLst>
              </a:rPr>
              <a:t>Pro</a:t>
            </a:r>
            <a:r>
              <a:rPr lang="en-US" sz="3600" b="1" dirty="0" smtClean="0">
                <a:solidFill>
                  <a:schemeClr val="accent6">
                    <a:lumMod val="75000"/>
                  </a:schemeClr>
                </a:solidFill>
                <a:effectLst>
                  <a:outerShdw blurRad="63500" sx="102000" sy="102000" algn="ctr" rotWithShape="0">
                    <a:prstClr val="black">
                      <a:alpha val="40000"/>
                    </a:prstClr>
                  </a:outerShdw>
                </a:effectLst>
              </a:rPr>
              <a:t>. 28:27</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He who gives to the poor will not lack, but he who hides his eyes will have many curses.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4000" i="1"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838200"/>
            <a:ext cx="8610600" cy="5791200"/>
          </a:xfrm>
        </p:spPr>
        <p:txBody>
          <a:bodyPr>
            <a:normAutofit/>
            <a:scene3d>
              <a:camera prst="orthographicFront"/>
              <a:lightRig rig="threePt" dir="t"/>
            </a:scene3d>
            <a:sp3d extrusionH="57150">
              <a:bevelT w="38100" h="38100" prst="relaxedInset"/>
            </a:sp3d>
          </a:bodyPr>
          <a:lstStyle/>
          <a:p>
            <a:pPr algn="l"/>
            <a:r>
              <a:rPr lang="en-US" sz="4000" b="1" dirty="0" smtClean="0">
                <a:solidFill>
                  <a:schemeClr val="accent6">
                    <a:lumMod val="75000"/>
                  </a:schemeClr>
                </a:solidFill>
                <a:effectLst>
                  <a:outerShdw blurRad="63500" sx="102000" sy="102000" algn="ctr" rotWithShape="0">
                    <a:prstClr val="black">
                      <a:alpha val="40000"/>
                    </a:prstClr>
                  </a:outerShdw>
                </a:effectLst>
              </a:rPr>
              <a:t>Seven </a:t>
            </a:r>
            <a:r>
              <a:rPr lang="en-US" sz="4000" b="1" dirty="0" smtClean="0">
                <a:solidFill>
                  <a:schemeClr val="accent6">
                    <a:lumMod val="75000"/>
                  </a:schemeClr>
                </a:solidFill>
                <a:effectLst>
                  <a:outerShdw blurRad="63500" sx="102000" sy="102000" algn="ctr" rotWithShape="0">
                    <a:prstClr val="black">
                      <a:alpha val="40000"/>
                    </a:prstClr>
                  </a:outerShdw>
                </a:effectLst>
              </a:rPr>
              <a:t>admonitions regarding the </a:t>
            </a:r>
            <a:r>
              <a:rPr lang="en-US" sz="4000" b="1" dirty="0" smtClean="0">
                <a:solidFill>
                  <a:schemeClr val="accent6">
                    <a:lumMod val="75000"/>
                  </a:schemeClr>
                </a:solidFill>
                <a:effectLst>
                  <a:outerShdw blurRad="63500" sx="102000" sy="102000" algn="ctr" rotWithShape="0">
                    <a:prstClr val="black">
                      <a:alpha val="40000"/>
                    </a:prstClr>
                  </a:outerShdw>
                </a:effectLst>
              </a:rPr>
              <a:t>poor</a:t>
            </a:r>
          </a:p>
          <a:p>
            <a:pPr marL="742950" lvl="0" indent="-742950" algn="l">
              <a:buAutoNum type="arabicPeriod" startAt="7"/>
            </a:pPr>
            <a:r>
              <a:rPr lang="en-US" sz="3600" b="1" dirty="0" smtClean="0">
                <a:solidFill>
                  <a:schemeClr val="accent6">
                    <a:lumMod val="75000"/>
                  </a:schemeClr>
                </a:solidFill>
                <a:effectLst>
                  <a:outerShdw blurRad="63500" sx="102000" sy="102000" algn="ctr" rotWithShape="0">
                    <a:prstClr val="black">
                      <a:alpha val="40000"/>
                    </a:prstClr>
                  </a:outerShdw>
                </a:effectLst>
              </a:rPr>
              <a:t>When </a:t>
            </a:r>
            <a:r>
              <a:rPr lang="en-US" sz="3600" b="1" dirty="0" smtClean="0">
                <a:solidFill>
                  <a:schemeClr val="accent6">
                    <a:lumMod val="75000"/>
                  </a:schemeClr>
                </a:solidFill>
                <a:effectLst>
                  <a:outerShdw blurRad="63500" sx="102000" sy="102000" algn="ctr" rotWithShape="0">
                    <a:prstClr val="black">
                      <a:alpha val="40000"/>
                    </a:prstClr>
                  </a:outerShdw>
                </a:effectLst>
              </a:rPr>
              <a:t>we give to the poor, we lay up for </a:t>
            </a:r>
            <a:endParaRPr lang="en-US" sz="3600" b="1"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r>
              <a:rPr lang="en-US" sz="3600" b="1" dirty="0" smtClean="0">
                <a:solidFill>
                  <a:schemeClr val="accent6">
                    <a:lumMod val="75000"/>
                  </a:schemeClr>
                </a:solidFill>
                <a:effectLst>
                  <a:outerShdw blurRad="63500" sx="102000" sy="102000" algn="ctr" rotWithShape="0">
                    <a:prstClr val="black">
                      <a:alpha val="40000"/>
                    </a:prstClr>
                  </a:outerShdw>
                </a:effectLst>
              </a:rPr>
              <a:t> </a:t>
            </a:r>
            <a:r>
              <a:rPr lang="en-US" sz="3600" b="1" dirty="0" smtClean="0">
                <a:solidFill>
                  <a:schemeClr val="accent6">
                    <a:lumMod val="75000"/>
                  </a:schemeClr>
                </a:solidFill>
                <a:effectLst>
                  <a:outerShdw blurRad="63500" sx="102000" sy="102000" algn="ctr" rotWithShape="0">
                    <a:prstClr val="black">
                      <a:alpha val="40000"/>
                    </a:prstClr>
                  </a:outerShdw>
                </a:effectLst>
              </a:rPr>
              <a:t>      ourselves </a:t>
            </a:r>
            <a:r>
              <a:rPr lang="en-US" sz="3600" b="1" dirty="0" smtClean="0">
                <a:solidFill>
                  <a:schemeClr val="accent6">
                    <a:lumMod val="75000"/>
                  </a:schemeClr>
                </a:solidFill>
                <a:effectLst>
                  <a:outerShdw blurRad="63500" sx="102000" sy="102000" algn="ctr" rotWithShape="0">
                    <a:prstClr val="black">
                      <a:alpha val="40000"/>
                    </a:prstClr>
                  </a:outerShdw>
                </a:effectLst>
              </a:rPr>
              <a:t>a reward in </a:t>
            </a:r>
            <a:r>
              <a:rPr lang="en-US" sz="3600" b="1" dirty="0" smtClean="0">
                <a:solidFill>
                  <a:schemeClr val="accent6">
                    <a:lumMod val="75000"/>
                  </a:schemeClr>
                </a:solidFill>
                <a:effectLst>
                  <a:outerShdw blurRad="63500" sx="102000" sy="102000" algn="ctr" rotWithShape="0">
                    <a:prstClr val="black">
                      <a:alpha val="40000"/>
                    </a:prstClr>
                  </a:outerShdw>
                </a:effectLst>
              </a:rPr>
              <a:t>heaven.</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b="1" dirty="0" smtClean="0">
                <a:solidFill>
                  <a:schemeClr val="accent6">
                    <a:lumMod val="75000"/>
                  </a:schemeClr>
                </a:solidFill>
                <a:effectLst>
                  <a:outerShdw blurRad="63500" sx="102000" sy="102000" algn="ctr" rotWithShape="0">
                    <a:prstClr val="black">
                      <a:alpha val="40000"/>
                    </a:prstClr>
                  </a:outerShdw>
                </a:effectLst>
              </a:rPr>
              <a:t> Luke 14:13-14</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But when you give a feast, invite the poor, the maimed, the lame, the blind. And you will be blessed, because they cannot repay you; for you shall be repaid at the resurrection of the just.</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4000" i="1"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838200"/>
            <a:ext cx="8610600" cy="5791200"/>
          </a:xfrm>
        </p:spPr>
        <p:txBody>
          <a:bodyPr>
            <a:normAutofit/>
            <a:scene3d>
              <a:camera prst="orthographicFront"/>
              <a:lightRig rig="threePt" dir="t"/>
            </a:scene3d>
            <a:sp3d extrusionH="57150">
              <a:bevelT w="38100" h="38100" prst="relaxedInset"/>
            </a:sp3d>
          </a:bodyPr>
          <a:lstStyle/>
          <a:p>
            <a:pPr algn="l"/>
            <a:endParaRPr lang="en-US" sz="4800" b="1"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4800" b="1" dirty="0" smtClean="0">
              <a:solidFill>
                <a:schemeClr val="accent6">
                  <a:lumMod val="75000"/>
                </a:schemeClr>
              </a:solidFill>
              <a:effectLst>
                <a:outerShdw blurRad="63500" sx="102000" sy="102000" algn="ctr" rotWithShape="0">
                  <a:prstClr val="black">
                    <a:alpha val="40000"/>
                  </a:prstClr>
                </a:outerShdw>
              </a:effectLst>
            </a:endParaRPr>
          </a:p>
          <a:p>
            <a:pPr algn="l"/>
            <a:r>
              <a:rPr lang="en-US" sz="5300" b="1" dirty="0" smtClean="0">
                <a:solidFill>
                  <a:schemeClr val="accent6">
                    <a:lumMod val="75000"/>
                  </a:schemeClr>
                </a:solidFill>
                <a:effectLst>
                  <a:outerShdw blurRad="63500" sx="102000" sy="102000" algn="ctr" rotWithShape="0">
                    <a:prstClr val="black">
                      <a:alpha val="40000"/>
                    </a:prstClr>
                  </a:outerShdw>
                </a:effectLst>
              </a:rPr>
              <a:t>God </a:t>
            </a:r>
            <a:r>
              <a:rPr lang="en-US" sz="5300" b="1" dirty="0" smtClean="0">
                <a:solidFill>
                  <a:schemeClr val="accent6">
                    <a:lumMod val="75000"/>
                  </a:schemeClr>
                </a:solidFill>
                <a:effectLst>
                  <a:outerShdw blurRad="63500" sx="102000" sy="102000" algn="ctr" rotWithShape="0">
                    <a:prstClr val="black">
                      <a:alpha val="40000"/>
                    </a:prstClr>
                  </a:outerShdw>
                </a:effectLst>
              </a:rPr>
              <a:t>indicates that ministry to those in need is the spiritual fast that He has </a:t>
            </a:r>
            <a:r>
              <a:rPr lang="en-US" sz="5300" b="1" dirty="0" smtClean="0">
                <a:solidFill>
                  <a:schemeClr val="accent6">
                    <a:lumMod val="75000"/>
                  </a:schemeClr>
                </a:solidFill>
                <a:effectLst>
                  <a:outerShdw blurRad="63500" sx="102000" sy="102000" algn="ctr" rotWithShape="0">
                    <a:prstClr val="black">
                      <a:alpha val="40000"/>
                    </a:prstClr>
                  </a:outerShdw>
                </a:effectLst>
              </a:rPr>
              <a:t>chosen</a:t>
            </a:r>
            <a:endParaRPr lang="en-US" sz="53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4000" i="1"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838200"/>
            <a:ext cx="8610600" cy="5791200"/>
          </a:xfrm>
        </p:spPr>
        <p:txBody>
          <a:bodyPr>
            <a:noAutofit/>
            <a:scene3d>
              <a:camera prst="orthographicFront"/>
              <a:lightRig rig="threePt" dir="t"/>
            </a:scene3d>
            <a:sp3d extrusionH="57150">
              <a:bevelT w="38100" h="38100" prst="relaxedInset"/>
            </a:sp3d>
          </a:bodyPr>
          <a:lstStyle/>
          <a:p>
            <a:pPr algn="l"/>
            <a:r>
              <a:rPr lang="en-US" b="1" dirty="0" smtClean="0">
                <a:solidFill>
                  <a:schemeClr val="accent6">
                    <a:lumMod val="75000"/>
                  </a:schemeClr>
                </a:solidFill>
                <a:effectLst>
                  <a:outerShdw blurRad="63500" sx="102000" sy="102000" algn="ctr" rotWithShape="0">
                    <a:prstClr val="black">
                      <a:alpha val="40000"/>
                    </a:prstClr>
                  </a:outerShdw>
                </a:effectLst>
              </a:rPr>
              <a:t>Isaiah 58:1-14, NLT</a:t>
            </a:r>
          </a:p>
          <a:p>
            <a:pPr algn="l"/>
            <a:r>
              <a:rPr lang="en-US" i="1" dirty="0" smtClean="0">
                <a:solidFill>
                  <a:schemeClr val="accent6">
                    <a:lumMod val="75000"/>
                  </a:schemeClr>
                </a:solidFill>
                <a:effectLst>
                  <a:outerShdw blurRad="63500" sx="102000" sy="102000" algn="ctr" rotWithShape="0">
                    <a:prstClr val="black">
                      <a:alpha val="40000"/>
                    </a:prstClr>
                  </a:outerShdw>
                </a:effectLst>
              </a:rPr>
              <a:t>Shout </a:t>
            </a:r>
            <a:r>
              <a:rPr lang="en-US" i="1" dirty="0" smtClean="0">
                <a:solidFill>
                  <a:schemeClr val="accent6">
                    <a:lumMod val="75000"/>
                  </a:schemeClr>
                </a:solidFill>
                <a:effectLst>
                  <a:outerShdw blurRad="63500" sx="102000" sy="102000" algn="ctr" rotWithShape="0">
                    <a:prstClr val="black">
                      <a:alpha val="40000"/>
                    </a:prstClr>
                  </a:outerShdw>
                </a:effectLst>
              </a:rPr>
              <a:t>with the voice of a trumpet blast. Tell my people Israel of their sins! 2 Yet they act so pious! They come to the Temple every day and seem delighted to hear my laws. You would almost think this was a righteous nation that would never abandon its God. They love to make a show of coming to me and asking me to take action on their behalf. 3 ‘We have fasted before you!’ they say. ‘Why aren’t you impressed? We have done much penance, and you don't even notice it!’ </a:t>
            </a:r>
            <a:endParaRPr lang="en-US"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838200"/>
            <a:ext cx="8610600" cy="5791200"/>
          </a:xfrm>
        </p:spPr>
        <p:txBody>
          <a:bodyPr>
            <a:noAutofit/>
            <a:scene3d>
              <a:camera prst="orthographicFront"/>
              <a:lightRig rig="threePt" dir="t"/>
            </a:scene3d>
            <a:sp3d extrusionH="57150">
              <a:bevelT w="38100" h="38100" prst="relaxedInset"/>
            </a:sp3d>
          </a:bodyPr>
          <a:lstStyle/>
          <a:p>
            <a:pPr algn="l"/>
            <a:r>
              <a:rPr lang="en-US" b="1" dirty="0" smtClean="0">
                <a:solidFill>
                  <a:schemeClr val="accent6">
                    <a:lumMod val="75000"/>
                  </a:schemeClr>
                </a:solidFill>
                <a:effectLst>
                  <a:outerShdw blurRad="63500" sx="102000" sy="102000" algn="ctr" rotWithShape="0">
                    <a:prstClr val="black">
                      <a:alpha val="40000"/>
                    </a:prstClr>
                  </a:outerShdw>
                </a:effectLst>
              </a:rPr>
              <a:t>Isaiah </a:t>
            </a:r>
            <a:r>
              <a:rPr lang="en-US" b="1" dirty="0" smtClean="0">
                <a:solidFill>
                  <a:schemeClr val="accent6">
                    <a:lumMod val="75000"/>
                  </a:schemeClr>
                </a:solidFill>
                <a:effectLst>
                  <a:outerShdw blurRad="63500" sx="102000" sy="102000" algn="ctr" rotWithShape="0">
                    <a:prstClr val="black">
                      <a:alpha val="40000"/>
                    </a:prstClr>
                  </a:outerShdw>
                </a:effectLst>
              </a:rPr>
              <a:t>58:1-14, </a:t>
            </a:r>
            <a:r>
              <a:rPr lang="en-US" b="1" dirty="0" smtClean="0">
                <a:solidFill>
                  <a:schemeClr val="accent6">
                    <a:lumMod val="75000"/>
                  </a:schemeClr>
                </a:solidFill>
                <a:effectLst>
                  <a:outerShdw blurRad="63500" sx="102000" sy="102000" algn="ctr" rotWithShape="0">
                    <a:prstClr val="black">
                      <a:alpha val="40000"/>
                    </a:prstClr>
                  </a:outerShdw>
                </a:effectLst>
              </a:rPr>
              <a:t>NLT, cont’</a:t>
            </a:r>
          </a:p>
          <a:p>
            <a:pPr algn="l"/>
            <a:r>
              <a:rPr lang="en-US" i="1" dirty="0" smtClean="0">
                <a:solidFill>
                  <a:schemeClr val="accent6">
                    <a:lumMod val="75000"/>
                  </a:schemeClr>
                </a:solidFill>
                <a:effectLst>
                  <a:outerShdw blurRad="63500" sx="102000" sy="102000" algn="ctr" rotWithShape="0">
                    <a:prstClr val="black">
                      <a:alpha val="40000"/>
                    </a:prstClr>
                  </a:outerShdw>
                </a:effectLst>
              </a:rPr>
              <a:t>Is this what you call fasting? Do you really think this will please the LORD? </a:t>
            </a:r>
            <a:r>
              <a:rPr lang="en-US" i="1" dirty="0" smtClean="0">
                <a:solidFill>
                  <a:schemeClr val="accent6">
                    <a:lumMod val="75000"/>
                  </a:schemeClr>
                </a:solidFill>
                <a:effectLst>
                  <a:outerShdw blurRad="63500" sx="102000" sy="102000" algn="ctr" rotWithShape="0">
                    <a:prstClr val="black">
                      <a:alpha val="40000"/>
                    </a:prstClr>
                  </a:outerShdw>
                </a:effectLst>
              </a:rPr>
              <a:t>6 </a:t>
            </a:r>
            <a:r>
              <a:rPr lang="en-US" i="1" dirty="0" smtClean="0">
                <a:solidFill>
                  <a:schemeClr val="accent6">
                    <a:lumMod val="75000"/>
                  </a:schemeClr>
                </a:solidFill>
                <a:effectLst>
                  <a:outerShdw blurRad="63500" sx="102000" sy="102000" algn="ctr" rotWithShape="0">
                    <a:prstClr val="black">
                      <a:alpha val="40000"/>
                    </a:prstClr>
                  </a:outerShdw>
                </a:effectLst>
              </a:rPr>
              <a:t>“No, the kind of fasting I want calls you to free those who are wrongly imprisoned and to stop oppressing those who work for you. Treat them fairly and give them what they earn. 7 I want you to share your food with the hungry and to welcome poor wanderers into your homes. Give clothes to those who need them, and do not hide from relatives who need your help.</a:t>
            </a:r>
            <a:endParaRPr lang="en-US" b="1" dirty="0" smtClean="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838200"/>
            <a:ext cx="8610600" cy="5791200"/>
          </a:xfrm>
        </p:spPr>
        <p:txBody>
          <a:bodyPr>
            <a:noAutofit/>
            <a:scene3d>
              <a:camera prst="orthographicFront"/>
              <a:lightRig rig="threePt" dir="t"/>
            </a:scene3d>
            <a:sp3d extrusionH="57150">
              <a:bevelT w="38100" h="38100" prst="relaxedInset"/>
            </a:sp3d>
          </a:bodyPr>
          <a:lstStyle/>
          <a:p>
            <a:pPr algn="l"/>
            <a:r>
              <a:rPr lang="en-US" b="1" dirty="0" smtClean="0">
                <a:solidFill>
                  <a:schemeClr val="accent6">
                    <a:lumMod val="75000"/>
                  </a:schemeClr>
                </a:solidFill>
                <a:effectLst>
                  <a:outerShdw blurRad="63500" sx="102000" sy="102000" algn="ctr" rotWithShape="0">
                    <a:prstClr val="black">
                      <a:alpha val="40000"/>
                    </a:prstClr>
                  </a:outerShdw>
                </a:effectLst>
              </a:rPr>
              <a:t>Isaiah </a:t>
            </a:r>
            <a:r>
              <a:rPr lang="en-US" b="1" dirty="0" smtClean="0">
                <a:solidFill>
                  <a:schemeClr val="accent6">
                    <a:lumMod val="75000"/>
                  </a:schemeClr>
                </a:solidFill>
                <a:effectLst>
                  <a:outerShdw blurRad="63500" sx="102000" sy="102000" algn="ctr" rotWithShape="0">
                    <a:prstClr val="black">
                      <a:alpha val="40000"/>
                    </a:prstClr>
                  </a:outerShdw>
                </a:effectLst>
              </a:rPr>
              <a:t>58:1-14, </a:t>
            </a:r>
            <a:r>
              <a:rPr lang="en-US" b="1" dirty="0" smtClean="0">
                <a:solidFill>
                  <a:schemeClr val="accent6">
                    <a:lumMod val="75000"/>
                  </a:schemeClr>
                </a:solidFill>
                <a:effectLst>
                  <a:outerShdw blurRad="63500" sx="102000" sy="102000" algn="ctr" rotWithShape="0">
                    <a:prstClr val="black">
                      <a:alpha val="40000"/>
                    </a:prstClr>
                  </a:outerShdw>
                </a:effectLst>
              </a:rPr>
              <a:t>NLT, cont’</a:t>
            </a: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8 “If you do these things, your salvation will come like the dawn. Yes, your healing will come quickly. Your godliness will lead you forward, and the glory of the LORD will protect you from behind. 9 Then when you call, the LORD will answer. ‘Yes, I am here,’ he will quickly reply. “Stop oppressing the helpless and stop making false accusations and spreading vicious rumors! </a:t>
            </a:r>
            <a:endParaRPr lang="en-US" sz="3600" dirty="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838200"/>
            <a:ext cx="8610600" cy="5791200"/>
          </a:xfrm>
        </p:spPr>
        <p:txBody>
          <a:bodyPr>
            <a:noAutofit/>
            <a:scene3d>
              <a:camera prst="orthographicFront"/>
              <a:lightRig rig="threePt" dir="t"/>
            </a:scene3d>
            <a:sp3d extrusionH="57150">
              <a:bevelT w="38100" h="38100" prst="relaxedInset"/>
            </a:sp3d>
          </a:bodyPr>
          <a:lstStyle/>
          <a:p>
            <a:pPr algn="l"/>
            <a:r>
              <a:rPr lang="en-US" b="1" dirty="0" smtClean="0">
                <a:solidFill>
                  <a:schemeClr val="accent6">
                    <a:lumMod val="75000"/>
                  </a:schemeClr>
                </a:solidFill>
                <a:effectLst>
                  <a:outerShdw blurRad="63500" sx="102000" sy="102000" algn="ctr" rotWithShape="0">
                    <a:prstClr val="black">
                      <a:alpha val="40000"/>
                    </a:prstClr>
                  </a:outerShdw>
                </a:effectLst>
              </a:rPr>
              <a:t>Isaiah </a:t>
            </a:r>
            <a:r>
              <a:rPr lang="en-US" b="1" dirty="0" smtClean="0">
                <a:solidFill>
                  <a:schemeClr val="accent6">
                    <a:lumMod val="75000"/>
                  </a:schemeClr>
                </a:solidFill>
                <a:effectLst>
                  <a:outerShdw blurRad="63500" sx="102000" sy="102000" algn="ctr" rotWithShape="0">
                    <a:prstClr val="black">
                      <a:alpha val="40000"/>
                    </a:prstClr>
                  </a:outerShdw>
                </a:effectLst>
              </a:rPr>
              <a:t>58:1-14, </a:t>
            </a:r>
            <a:r>
              <a:rPr lang="en-US" b="1" dirty="0" smtClean="0">
                <a:solidFill>
                  <a:schemeClr val="accent6">
                    <a:lumMod val="75000"/>
                  </a:schemeClr>
                </a:solidFill>
                <a:effectLst>
                  <a:outerShdw blurRad="63500" sx="102000" sy="102000" algn="ctr" rotWithShape="0">
                    <a:prstClr val="black">
                      <a:alpha val="40000"/>
                    </a:prstClr>
                  </a:outerShdw>
                </a:effectLst>
              </a:rPr>
              <a:t>NLT, cont’</a:t>
            </a: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10 Feed the hungry and help those in trouble. Then your light will shine out from the darkness, and the darkness around you will be as bright as day. 11 The LORD will guide you continually, watering your life when you are dry and keeping you healthy, too. You will be like a well-watered garden, like an ever-flowing spring.</a:t>
            </a:r>
            <a:endParaRPr lang="en-US" sz="3600" dirty="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838200"/>
            <a:ext cx="8610600" cy="5791200"/>
          </a:xfrm>
        </p:spPr>
        <p:txBody>
          <a:bodyPr>
            <a:noAutofit/>
            <a:scene3d>
              <a:camera prst="orthographicFront"/>
              <a:lightRig rig="threePt" dir="t"/>
            </a:scene3d>
            <a:sp3d extrusionH="57150">
              <a:bevelT w="38100" h="38100" prst="relaxedInset"/>
            </a:sp3d>
          </a:bodyPr>
          <a:lstStyle/>
          <a:p>
            <a:pPr algn="l"/>
            <a:r>
              <a:rPr lang="en-US" b="1" dirty="0" smtClean="0">
                <a:solidFill>
                  <a:schemeClr val="accent6">
                    <a:lumMod val="75000"/>
                  </a:schemeClr>
                </a:solidFill>
                <a:effectLst>
                  <a:outerShdw blurRad="63500" sx="102000" sy="102000" algn="ctr" rotWithShape="0">
                    <a:prstClr val="black">
                      <a:alpha val="40000"/>
                    </a:prstClr>
                  </a:outerShdw>
                </a:effectLst>
              </a:rPr>
              <a:t>Isaiah </a:t>
            </a:r>
            <a:r>
              <a:rPr lang="en-US" b="1" dirty="0" smtClean="0">
                <a:solidFill>
                  <a:schemeClr val="accent6">
                    <a:lumMod val="75000"/>
                  </a:schemeClr>
                </a:solidFill>
                <a:effectLst>
                  <a:outerShdw blurRad="63500" sx="102000" sy="102000" algn="ctr" rotWithShape="0">
                    <a:prstClr val="black">
                      <a:alpha val="40000"/>
                    </a:prstClr>
                  </a:outerShdw>
                </a:effectLst>
              </a:rPr>
              <a:t>58:1-14, </a:t>
            </a:r>
            <a:r>
              <a:rPr lang="en-US" b="1" dirty="0" smtClean="0">
                <a:solidFill>
                  <a:schemeClr val="accent6">
                    <a:lumMod val="75000"/>
                  </a:schemeClr>
                </a:solidFill>
                <a:effectLst>
                  <a:outerShdw blurRad="63500" sx="102000" sy="102000" algn="ctr" rotWithShape="0">
                    <a:prstClr val="black">
                      <a:alpha val="40000"/>
                    </a:prstClr>
                  </a:outerShdw>
                </a:effectLst>
              </a:rPr>
              <a:t>NLT, cont’</a:t>
            </a: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12 Your children will rebuild the deserted ruins of your cities. Then you will be known as the people who rebuild their walls and cities. 13 “Keep the Sabbath day holy. Don’t pursue your own interests on that day, but enjoy the Sabbath and speak of it with delight as the LORD's holy day. Honor the LORD in everything you do, and don’t follow your own desires or talk idly. If you do this,</a:t>
            </a:r>
            <a:endParaRPr lang="en-US" sz="3600" dirty="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228600" y="838200"/>
            <a:ext cx="8610600" cy="5791200"/>
          </a:xfrm>
        </p:spPr>
        <p:txBody>
          <a:bodyPr>
            <a:noAutofit/>
            <a:scene3d>
              <a:camera prst="orthographicFront"/>
              <a:lightRig rig="threePt" dir="t"/>
            </a:scene3d>
            <a:sp3d extrusionH="57150">
              <a:bevelT w="38100" h="38100" prst="relaxedInset"/>
            </a:sp3d>
          </a:bodyPr>
          <a:lstStyle/>
          <a:p>
            <a:pPr algn="l"/>
            <a:r>
              <a:rPr lang="en-US" b="1" dirty="0" smtClean="0">
                <a:solidFill>
                  <a:schemeClr val="accent6">
                    <a:lumMod val="75000"/>
                  </a:schemeClr>
                </a:solidFill>
                <a:effectLst>
                  <a:outerShdw blurRad="63500" sx="102000" sy="102000" algn="ctr" rotWithShape="0">
                    <a:prstClr val="black">
                      <a:alpha val="40000"/>
                    </a:prstClr>
                  </a:outerShdw>
                </a:effectLst>
              </a:rPr>
              <a:t>Isaiah 58:1-14</a:t>
            </a:r>
            <a:r>
              <a:rPr lang="en-US" b="1" dirty="0" smtClean="0">
                <a:solidFill>
                  <a:schemeClr val="accent6">
                    <a:lumMod val="75000"/>
                  </a:schemeClr>
                </a:solidFill>
                <a:effectLst>
                  <a:outerShdw blurRad="63500" sx="102000" sy="102000" algn="ctr" rotWithShape="0">
                    <a:prstClr val="black">
                      <a:alpha val="40000"/>
                    </a:prstClr>
                  </a:outerShdw>
                </a:effectLst>
              </a:rPr>
              <a:t>, NLT, cont</a:t>
            </a:r>
            <a:r>
              <a:rPr lang="en-US" b="1" dirty="0" smtClean="0">
                <a:solidFill>
                  <a:schemeClr val="accent6">
                    <a:lumMod val="75000"/>
                  </a:schemeClr>
                </a:solidFill>
                <a:effectLst>
                  <a:outerShdw blurRad="63500" sx="102000" sy="102000" algn="ctr" rotWithShape="0">
                    <a:prstClr val="black">
                      <a:alpha val="40000"/>
                    </a:prstClr>
                  </a:outerShdw>
                </a:effectLst>
              </a:rPr>
              <a:t>’</a:t>
            </a:r>
          </a:p>
          <a:p>
            <a:pPr algn="l"/>
            <a:endParaRPr lang="en-US" sz="3600" dirty="0" smtClean="0">
              <a:effectLst>
                <a:outerShdw blurRad="63500" sx="102000" sy="102000" algn="ctr" rotWithShape="0">
                  <a:prstClr val="black">
                    <a:alpha val="40000"/>
                  </a:prstClr>
                </a:outerShdw>
              </a:effectLst>
            </a:endParaRPr>
          </a:p>
          <a:p>
            <a:pPr algn="l"/>
            <a:r>
              <a:rPr lang="en-US" sz="3600" dirty="0" smtClean="0">
                <a:solidFill>
                  <a:schemeClr val="accent6">
                    <a:lumMod val="75000"/>
                  </a:schemeClr>
                </a:solidFill>
                <a:effectLst>
                  <a:outerShdw blurRad="63500" sx="102000" sy="102000" algn="ctr" rotWithShape="0">
                    <a:prstClr val="black">
                      <a:alpha val="40000"/>
                    </a:prstClr>
                  </a:outerShdw>
                </a:effectLst>
              </a:rPr>
              <a:t>…the </a:t>
            </a:r>
            <a:r>
              <a:rPr lang="en-US" sz="3600" dirty="0" smtClean="0">
                <a:solidFill>
                  <a:schemeClr val="accent6">
                    <a:lumMod val="75000"/>
                  </a:schemeClr>
                </a:solidFill>
                <a:effectLst>
                  <a:outerShdw blurRad="63500" sx="102000" sy="102000" algn="ctr" rotWithShape="0">
                    <a:prstClr val="black">
                      <a:alpha val="40000"/>
                    </a:prstClr>
                  </a:outerShdw>
                </a:effectLst>
              </a:rPr>
              <a:t>LORD will be your delight. I will give you great honor and give you your full share of the inheritance I promised to Jacob, your ancestor. I, the LORD, have spoken!"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04800" y="838200"/>
            <a:ext cx="8534400" cy="5791200"/>
          </a:xfrm>
        </p:spPr>
        <p:txBody>
          <a:bodyPr>
            <a:noAutofit/>
            <a:scene3d>
              <a:camera prst="orthographicFront"/>
              <a:lightRig rig="threePt" dir="t"/>
            </a:scene3d>
            <a:sp3d extrusionH="57150">
              <a:bevelT w="38100" h="38100" prst="relaxedInset"/>
            </a:sp3d>
          </a:bodyPr>
          <a:lstStyle/>
          <a:p>
            <a:pPr algn="l"/>
            <a:endParaRPr lang="en-US" b="1" dirty="0" smtClean="0">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a:p>
            <a:r>
              <a:rPr lang="en-US" sz="4800" b="1" dirty="0" smtClean="0">
                <a:solidFill>
                  <a:schemeClr val="accent6">
                    <a:lumMod val="75000"/>
                  </a:schemeClr>
                </a:solidFill>
                <a:effectLst>
                  <a:outerShdw blurRad="63500" sx="102000" sy="102000" algn="ctr" rotWithShape="0">
                    <a:prstClr val="black">
                      <a:alpha val="40000"/>
                    </a:prstClr>
                  </a:outerShdw>
                </a:effectLst>
              </a:rPr>
              <a:t>We will give </a:t>
            </a:r>
            <a:r>
              <a:rPr lang="en-US" sz="4800" b="1" dirty="0" smtClean="0">
                <a:solidFill>
                  <a:schemeClr val="accent6">
                    <a:lumMod val="75000"/>
                  </a:schemeClr>
                </a:solidFill>
                <a:effectLst>
                  <a:outerShdw blurRad="63500" sx="102000" sy="102000" algn="ctr" rotWithShape="0">
                    <a:prstClr val="black">
                      <a:alpha val="40000"/>
                    </a:prstClr>
                  </a:outerShdw>
                </a:effectLst>
              </a:rPr>
              <a:t>an account of our practical expressions of </a:t>
            </a:r>
            <a:r>
              <a:rPr lang="en-US" sz="4800" b="1" dirty="0" smtClean="0">
                <a:solidFill>
                  <a:schemeClr val="accent6">
                    <a:lumMod val="75000"/>
                  </a:schemeClr>
                </a:solidFill>
                <a:effectLst>
                  <a:outerShdw blurRad="63500" sx="102000" sy="102000" algn="ctr" rotWithShape="0">
                    <a:prstClr val="black">
                      <a:alpha val="40000"/>
                    </a:prstClr>
                  </a:outerShdw>
                </a:effectLst>
              </a:rPr>
              <a:t>love</a:t>
            </a:r>
            <a:endParaRPr lang="en-US" sz="4800" dirty="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457200" y="838200"/>
            <a:ext cx="8382000" cy="5257800"/>
          </a:xfrm>
        </p:spPr>
        <p:txBody>
          <a:bodyPr>
            <a:normAutofit/>
            <a:scene3d>
              <a:camera prst="orthographicFront"/>
              <a:lightRig rig="threePt" dir="t"/>
            </a:scene3d>
            <a:sp3d extrusionH="57150">
              <a:bevelT w="38100" h="38100" prst="relaxedInset"/>
            </a:sp3d>
          </a:bodyPr>
          <a:lstStyle/>
          <a:p>
            <a:pPr algn="l"/>
            <a:endParaRPr lang="en-US" i="1" dirty="0" smtClean="0">
              <a:solidFill>
                <a:schemeClr val="accent6">
                  <a:lumMod val="75000"/>
                </a:schemeClr>
              </a:solidFill>
              <a:effectLst>
                <a:outerShdw blurRad="50800" dist="38100" dir="10800000" algn="r" rotWithShape="0">
                  <a:prstClr val="black">
                    <a:alpha val="40000"/>
                  </a:prstClr>
                </a:outerShdw>
              </a:effectLst>
            </a:endParaRPr>
          </a:p>
          <a:p>
            <a:pPr algn="l"/>
            <a:r>
              <a:rPr lang="en-US" sz="3600" dirty="0" smtClean="0">
                <a:solidFill>
                  <a:schemeClr val="accent6">
                    <a:lumMod val="75000"/>
                  </a:schemeClr>
                </a:solidFill>
                <a:effectLst>
                  <a:outerShdw blurRad="50800" dist="38100" dir="10800000" algn="r" rotWithShape="0">
                    <a:prstClr val="black">
                      <a:alpha val="40000"/>
                    </a:prstClr>
                  </a:outerShdw>
                </a:effectLst>
              </a:rPr>
              <a:t>II Timothy 3:1-5, cont’</a:t>
            </a:r>
          </a:p>
          <a:p>
            <a:pPr algn="l"/>
            <a:r>
              <a:rPr lang="en-US" sz="3600" i="1" dirty="0" smtClean="0">
                <a:solidFill>
                  <a:schemeClr val="accent6">
                    <a:lumMod val="75000"/>
                  </a:schemeClr>
                </a:solidFill>
                <a:effectLst>
                  <a:outerShdw blurRad="50800" dist="38100" dir="10800000" algn="r" rotWithShape="0">
                    <a:prstClr val="black">
                      <a:alpha val="40000"/>
                    </a:prstClr>
                  </a:outerShdw>
                </a:effectLst>
              </a:rPr>
              <a:t>…unforgiving, slanderers, without self-control, brutal, despisers of good, traitors, headstrong, haughty, </a:t>
            </a:r>
            <a:r>
              <a:rPr lang="en-US" sz="3600" b="1" i="1" dirty="0" smtClean="0">
                <a:solidFill>
                  <a:schemeClr val="accent6">
                    <a:lumMod val="75000"/>
                  </a:schemeClr>
                </a:solidFill>
                <a:effectLst>
                  <a:outerShdw blurRad="50800" dist="38100" dir="10800000" algn="r" rotWithShape="0">
                    <a:prstClr val="black">
                      <a:alpha val="40000"/>
                    </a:prstClr>
                  </a:outerShdw>
                </a:effectLst>
              </a:rPr>
              <a:t>lovers of pleasure</a:t>
            </a:r>
            <a:r>
              <a:rPr lang="en-US" sz="3600" i="1" dirty="0" smtClean="0">
                <a:solidFill>
                  <a:schemeClr val="accent6">
                    <a:lumMod val="75000"/>
                  </a:schemeClr>
                </a:solidFill>
                <a:effectLst>
                  <a:outerShdw blurRad="50800" dist="38100" dir="10800000" algn="r" rotWithShape="0">
                    <a:prstClr val="black">
                      <a:alpha val="40000"/>
                    </a:prstClr>
                  </a:outerShdw>
                </a:effectLst>
              </a:rPr>
              <a:t> rather than lovers of God, having a form of godliness but denying its power. And from such people turn away!</a:t>
            </a:r>
            <a:endParaRPr lang="en-US" sz="3600" dirty="0">
              <a:solidFill>
                <a:schemeClr val="accent6">
                  <a:lumMod val="75000"/>
                </a:schemeClr>
              </a:solidFill>
              <a:effectLst>
                <a:outerShdw blurRad="50800" dist="38100" dir="10800000" algn="r" rotWithShape="0">
                  <a:prstClr val="black">
                    <a:alpha val="40000"/>
                  </a:prstClr>
                </a:outerShdw>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533400" y="838200"/>
            <a:ext cx="8305800" cy="5791200"/>
          </a:xfrm>
        </p:spPr>
        <p:txBody>
          <a:bodyPr>
            <a:noAutofit/>
            <a:scene3d>
              <a:camera prst="orthographicFront"/>
              <a:lightRig rig="threePt" dir="t"/>
            </a:scene3d>
            <a:sp3d extrusionH="57150">
              <a:bevelT w="38100" h="38100" prst="relaxedInset"/>
            </a:sp3d>
          </a:bodyPr>
          <a:lstStyle/>
          <a:p>
            <a:pPr algn="l"/>
            <a:r>
              <a:rPr lang="en-US" sz="4000" b="1" dirty="0" smtClean="0">
                <a:solidFill>
                  <a:schemeClr val="accent6">
                    <a:lumMod val="75000"/>
                  </a:schemeClr>
                </a:solidFill>
                <a:effectLst>
                  <a:outerShdw blurRad="63500" sx="102000" sy="102000" algn="ctr" rotWithShape="0">
                    <a:prstClr val="black">
                      <a:alpha val="40000"/>
                    </a:prstClr>
                  </a:outerShdw>
                </a:effectLst>
              </a:rPr>
              <a:t>Matthew </a:t>
            </a:r>
            <a:r>
              <a:rPr lang="en-US" sz="4000" b="1" dirty="0" smtClean="0">
                <a:solidFill>
                  <a:schemeClr val="accent6">
                    <a:lumMod val="75000"/>
                  </a:schemeClr>
                </a:solidFill>
                <a:effectLst>
                  <a:outerShdw blurRad="63500" sx="102000" sy="102000" algn="ctr" rotWithShape="0">
                    <a:prstClr val="black">
                      <a:alpha val="40000"/>
                    </a:prstClr>
                  </a:outerShdw>
                </a:effectLst>
              </a:rPr>
              <a:t>25:31-40</a:t>
            </a:r>
            <a:endParaRPr lang="en-US" sz="40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When </a:t>
            </a:r>
            <a:r>
              <a:rPr lang="en-US" sz="3600" i="1" dirty="0" smtClean="0">
                <a:solidFill>
                  <a:schemeClr val="accent6">
                    <a:lumMod val="75000"/>
                  </a:schemeClr>
                </a:solidFill>
                <a:effectLst>
                  <a:outerShdw blurRad="63500" sx="102000" sy="102000" algn="ctr" rotWithShape="0">
                    <a:prstClr val="black">
                      <a:alpha val="40000"/>
                    </a:prstClr>
                  </a:outerShdw>
                </a:effectLst>
              </a:rPr>
              <a:t>the Son of Man comes in His glory, and all the holy angels with Him, then He will sit on the throne of His glory. 32 All the nations will be gathered before Him, and He will separate them one from another, as a shepherd divides his sheep from the goats. 33 And He will set the sheep on His right hand, but the goats on the left.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533400" y="838200"/>
            <a:ext cx="8305800" cy="5791200"/>
          </a:xfrm>
        </p:spPr>
        <p:txBody>
          <a:bodyPr>
            <a:noAutofit/>
            <a:scene3d>
              <a:camera prst="orthographicFront"/>
              <a:lightRig rig="threePt" dir="t"/>
            </a:scene3d>
            <a:sp3d extrusionH="57150">
              <a:bevelT w="38100" h="38100" prst="relaxedInset"/>
            </a:sp3d>
          </a:bodyPr>
          <a:lstStyle/>
          <a:p>
            <a:pPr algn="l"/>
            <a:r>
              <a:rPr lang="en-US" sz="4000" b="1" dirty="0" smtClean="0">
                <a:solidFill>
                  <a:schemeClr val="accent6">
                    <a:lumMod val="75000"/>
                  </a:schemeClr>
                </a:solidFill>
                <a:effectLst>
                  <a:outerShdw blurRad="63500" sx="102000" sy="102000" algn="ctr" rotWithShape="0">
                    <a:prstClr val="black">
                      <a:alpha val="40000"/>
                    </a:prstClr>
                  </a:outerShdw>
                </a:effectLst>
              </a:rPr>
              <a:t>Matthew </a:t>
            </a:r>
            <a:r>
              <a:rPr lang="en-US" sz="4000" b="1" dirty="0" smtClean="0">
                <a:solidFill>
                  <a:schemeClr val="accent6">
                    <a:lumMod val="75000"/>
                  </a:schemeClr>
                </a:solidFill>
                <a:effectLst>
                  <a:outerShdw blurRad="63500" sx="102000" sy="102000" algn="ctr" rotWithShape="0">
                    <a:prstClr val="black">
                      <a:alpha val="40000"/>
                    </a:prstClr>
                  </a:outerShdw>
                </a:effectLst>
              </a:rPr>
              <a:t>25:31-40</a:t>
            </a:r>
            <a:endParaRPr lang="en-US" sz="40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When </a:t>
            </a:r>
            <a:r>
              <a:rPr lang="en-US" sz="3600" i="1" dirty="0" smtClean="0">
                <a:solidFill>
                  <a:schemeClr val="accent6">
                    <a:lumMod val="75000"/>
                  </a:schemeClr>
                </a:solidFill>
                <a:effectLst>
                  <a:outerShdw blurRad="63500" sx="102000" sy="102000" algn="ctr" rotWithShape="0">
                    <a:prstClr val="black">
                      <a:alpha val="40000"/>
                    </a:prstClr>
                  </a:outerShdw>
                </a:effectLst>
              </a:rPr>
              <a:t>the Son of Man comes in His glory, and all the holy angels with Him, then He will sit on the throne of His glory. 32 All the nations will be gathered before Him, and He will separate them one from another, as a shepherd divides his sheep from the goats. 33 And He will set the sheep on His right hand, but the goats on the left.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152400" y="838200"/>
            <a:ext cx="8686800" cy="5791200"/>
          </a:xfrm>
        </p:spPr>
        <p:txBody>
          <a:bodyPr>
            <a:noAutofit/>
            <a:scene3d>
              <a:camera prst="orthographicFront"/>
              <a:lightRig rig="threePt" dir="t"/>
            </a:scene3d>
            <a:sp3d extrusionH="57150">
              <a:bevelT w="38100" h="38100" prst="relaxedInset"/>
            </a:sp3d>
          </a:bodyPr>
          <a:lstStyle/>
          <a:p>
            <a:pPr algn="l"/>
            <a:r>
              <a:rPr lang="en-US" sz="3600" dirty="0" smtClean="0">
                <a:solidFill>
                  <a:schemeClr val="accent6">
                    <a:lumMod val="75000"/>
                  </a:schemeClr>
                </a:solidFill>
                <a:effectLst>
                  <a:outerShdw blurRad="63500" sx="102000" sy="102000" algn="ctr" rotWithShape="0">
                    <a:prstClr val="black">
                      <a:alpha val="40000"/>
                    </a:prstClr>
                  </a:outerShdw>
                </a:effectLst>
              </a:rPr>
              <a:t>Matthew 25:31-40, cont’</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34 Then the King will say to those on His right hand, “Come, you blessed of My Father, inherit the kingdom prepared for you from the foundation of the world: 35 for I was hungry and you gave Me food; I was thirsty and you gave Me drink; I was a stranger and you took Me in; 36 I was naked and you clothed Me; I was sick and you visited Me; I was in prison and you came to Me.”</a:t>
            </a:r>
            <a:endParaRPr lang="en-US" b="1"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152400" y="838200"/>
            <a:ext cx="8686800" cy="5791200"/>
          </a:xfrm>
        </p:spPr>
        <p:txBody>
          <a:bodyPr>
            <a:noAutofit/>
            <a:scene3d>
              <a:camera prst="orthographicFront"/>
              <a:lightRig rig="threePt" dir="t"/>
            </a:scene3d>
            <a:sp3d extrusionH="57150">
              <a:bevelT w="38100" h="38100" prst="relaxedInset"/>
            </a:sp3d>
          </a:bodyPr>
          <a:lstStyle/>
          <a:p>
            <a:pPr algn="l"/>
            <a:r>
              <a:rPr lang="en-US" sz="3600" dirty="0" smtClean="0">
                <a:solidFill>
                  <a:schemeClr val="accent6">
                    <a:lumMod val="75000"/>
                  </a:schemeClr>
                </a:solidFill>
                <a:effectLst>
                  <a:outerShdw blurRad="63500" sx="102000" sy="102000" algn="ctr" rotWithShape="0">
                    <a:prstClr val="black">
                      <a:alpha val="40000"/>
                    </a:prstClr>
                  </a:outerShdw>
                </a:effectLst>
              </a:rPr>
              <a:t>Matthew 25:31-40, cont’</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400" i="1" dirty="0" smtClean="0">
                <a:solidFill>
                  <a:schemeClr val="accent6">
                    <a:lumMod val="75000"/>
                  </a:schemeClr>
                </a:solidFill>
                <a:effectLst>
                  <a:outerShdw blurRad="63500" sx="102000" sy="102000" algn="ctr" rotWithShape="0">
                    <a:prstClr val="black">
                      <a:alpha val="40000"/>
                    </a:prstClr>
                  </a:outerShdw>
                </a:effectLst>
              </a:rPr>
              <a:t>37 Then the righteous will answer Him, saying, “Lord, when did we see You hungry and feed You, or thirsty and give You drink? 38 When did we see You a stranger and take You in, or naked and clothe You? 39 Or when did we see You sick, or in prison, and come to You?” 40 And the King will answer and say to them, “Assuredly, I say to you, inasmuch as you did it to one of the least of these My brethren, you did it to Me.”</a:t>
            </a:r>
            <a:endParaRPr lang="en-US" sz="34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04800" y="838200"/>
            <a:ext cx="8534400" cy="5791200"/>
          </a:xfrm>
        </p:spPr>
        <p:txBody>
          <a:bodyPr>
            <a:noAutofit/>
            <a:scene3d>
              <a:camera prst="orthographicFront"/>
              <a:lightRig rig="threePt" dir="t"/>
            </a:scene3d>
            <a:sp3d extrusionH="57150">
              <a:bevelT w="38100" h="38100" prst="relaxedInset"/>
            </a:sp3d>
          </a:bodyPr>
          <a:lstStyle/>
          <a:p>
            <a:pPr algn="l"/>
            <a:endParaRPr lang="en-US" sz="3600" b="1" dirty="0" smtClean="0">
              <a:effectLst>
                <a:outerShdw blurRad="63500" sx="102000" sy="102000" algn="ctr" rotWithShape="0">
                  <a:prstClr val="black">
                    <a:alpha val="40000"/>
                  </a:prstClr>
                </a:outerShdw>
              </a:effectLst>
            </a:endParaRPr>
          </a:p>
          <a:p>
            <a:pPr algn="l"/>
            <a:endParaRPr lang="en-US" sz="3600" b="1" dirty="0" smtClean="0">
              <a:effectLst>
                <a:outerShdw blurRad="63500" sx="102000" sy="102000" algn="ctr" rotWithShape="0">
                  <a:prstClr val="black">
                    <a:alpha val="40000"/>
                  </a:prstClr>
                </a:outerShdw>
              </a:effectLst>
            </a:endParaRPr>
          </a:p>
          <a:p>
            <a:pPr algn="l"/>
            <a:endParaRPr lang="en-US" sz="3600" b="1" dirty="0" smtClean="0">
              <a:effectLst>
                <a:outerShdw blurRad="63500" sx="102000" sy="102000" algn="ctr" rotWithShape="0">
                  <a:prstClr val="black">
                    <a:alpha val="40000"/>
                  </a:prstClr>
                </a:outerShdw>
              </a:effectLst>
            </a:endParaRPr>
          </a:p>
          <a:p>
            <a:r>
              <a:rPr lang="en-US" sz="4800" b="1" dirty="0" smtClean="0">
                <a:solidFill>
                  <a:schemeClr val="accent6">
                    <a:lumMod val="75000"/>
                  </a:schemeClr>
                </a:solidFill>
                <a:effectLst>
                  <a:outerShdw blurRad="63500" sx="102000" sy="102000" algn="ctr" rotWithShape="0">
                    <a:prstClr val="black">
                      <a:alpha val="40000"/>
                    </a:prstClr>
                  </a:outerShdw>
                </a:effectLst>
              </a:rPr>
              <a:t>Our </a:t>
            </a:r>
            <a:r>
              <a:rPr lang="en-US" sz="4800" b="1" dirty="0" smtClean="0">
                <a:solidFill>
                  <a:schemeClr val="accent6">
                    <a:lumMod val="75000"/>
                  </a:schemeClr>
                </a:solidFill>
                <a:effectLst>
                  <a:outerShdw blurRad="63500" sx="102000" sy="102000" algn="ctr" rotWithShape="0">
                    <a:prstClr val="black">
                      <a:alpha val="40000"/>
                    </a:prstClr>
                  </a:outerShdw>
                </a:effectLst>
              </a:rPr>
              <a:t>attitude to the poor is a mark of our spiritual </a:t>
            </a:r>
            <a:r>
              <a:rPr lang="en-US" sz="4800" b="1" dirty="0" smtClean="0">
                <a:solidFill>
                  <a:schemeClr val="accent6">
                    <a:lumMod val="75000"/>
                  </a:schemeClr>
                </a:solidFill>
                <a:effectLst>
                  <a:outerShdw blurRad="63500" sx="102000" sy="102000" algn="ctr" rotWithShape="0">
                    <a:prstClr val="black">
                      <a:alpha val="40000"/>
                    </a:prstClr>
                  </a:outerShdw>
                </a:effectLst>
              </a:rPr>
              <a:t>maturity</a:t>
            </a:r>
            <a:endParaRPr lang="en-US" sz="48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152400" y="838200"/>
            <a:ext cx="8686800" cy="5791200"/>
          </a:xfrm>
        </p:spPr>
        <p:txBody>
          <a:bodyPr>
            <a:noAutofit/>
            <a:scene3d>
              <a:camera prst="orthographicFront"/>
              <a:lightRig rig="threePt" dir="t"/>
            </a:scene3d>
            <a:sp3d extrusionH="57150">
              <a:bevelT w="38100" h="38100" prst="relaxedInset"/>
            </a:sp3d>
          </a:bodyPr>
          <a:lstStyle/>
          <a:p>
            <a:pPr algn="l"/>
            <a:r>
              <a:rPr lang="en-US" sz="3600" b="1" dirty="0" smtClean="0">
                <a:solidFill>
                  <a:schemeClr val="accent6">
                    <a:lumMod val="75000"/>
                  </a:schemeClr>
                </a:solidFill>
                <a:effectLst>
                  <a:outerShdw blurRad="63500" sx="102000" sy="102000" algn="ctr" rotWithShape="0">
                    <a:prstClr val="black">
                      <a:alpha val="40000"/>
                    </a:prstClr>
                  </a:outerShdw>
                </a:effectLst>
              </a:rPr>
              <a:t>James 2:14-17</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What </a:t>
            </a:r>
            <a:r>
              <a:rPr lang="en-US" sz="3600" i="1" dirty="0" smtClean="0">
                <a:solidFill>
                  <a:schemeClr val="accent6">
                    <a:lumMod val="75000"/>
                  </a:schemeClr>
                </a:solidFill>
                <a:effectLst>
                  <a:outerShdw blurRad="63500" sx="102000" sy="102000" algn="ctr" rotWithShape="0">
                    <a:prstClr val="black">
                      <a:alpha val="40000"/>
                    </a:prstClr>
                  </a:outerShdw>
                </a:effectLst>
              </a:rPr>
              <a:t>does it profit, my brethren, if someone says he has faith but does not have works? Can faith save him? If a brother or sister is naked and destitute of daily food, and one of you says to them, “Depart in peace, be warmed and filled,” but you do not give them the things which are needed for the body, what does it profit?</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04800" y="838200"/>
            <a:ext cx="8534400" cy="5791200"/>
          </a:xfrm>
        </p:spPr>
        <p:txBody>
          <a:bodyPr>
            <a:noAutofit/>
            <a:scene3d>
              <a:camera prst="orthographicFront"/>
              <a:lightRig rig="threePt" dir="t"/>
            </a:scene3d>
            <a:sp3d extrusionH="57150">
              <a:bevelT w="38100" h="38100" prst="relaxedInset"/>
            </a:sp3d>
          </a:bodyPr>
          <a:lstStyle/>
          <a:p>
            <a:pPr algn="l"/>
            <a:r>
              <a:rPr lang="en-US" sz="3400" b="1" dirty="0" smtClean="0">
                <a:solidFill>
                  <a:schemeClr val="accent6">
                    <a:lumMod val="75000"/>
                  </a:schemeClr>
                </a:solidFill>
                <a:effectLst>
                  <a:outerShdw blurRad="63500" sx="102000" sy="102000" algn="ctr" rotWithShape="0">
                    <a:prstClr val="black">
                      <a:alpha val="40000"/>
                    </a:prstClr>
                  </a:outerShdw>
                </a:effectLst>
              </a:rPr>
              <a:t>I John 3:16-19</a:t>
            </a:r>
            <a:endParaRPr lang="en-US" sz="34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400" b="1" dirty="0" smtClean="0">
                <a:solidFill>
                  <a:schemeClr val="accent6">
                    <a:lumMod val="75000"/>
                  </a:schemeClr>
                </a:solidFill>
                <a:effectLst>
                  <a:outerShdw blurRad="63500" sx="102000" sy="102000" algn="ctr" rotWithShape="0">
                    <a:prstClr val="black">
                      <a:alpha val="40000"/>
                    </a:prstClr>
                  </a:outerShdw>
                </a:effectLst>
              </a:rPr>
              <a:t> </a:t>
            </a:r>
            <a:r>
              <a:rPr lang="en-US" sz="3400" i="1" dirty="0" smtClean="0">
                <a:solidFill>
                  <a:schemeClr val="accent6">
                    <a:lumMod val="75000"/>
                  </a:schemeClr>
                </a:solidFill>
                <a:effectLst>
                  <a:outerShdw blurRad="63500" sx="102000" sy="102000" algn="ctr" rotWithShape="0">
                    <a:prstClr val="black">
                      <a:alpha val="40000"/>
                    </a:prstClr>
                  </a:outerShdw>
                </a:effectLst>
              </a:rPr>
              <a:t>By </a:t>
            </a:r>
            <a:r>
              <a:rPr lang="en-US" sz="3400" i="1" dirty="0" smtClean="0">
                <a:solidFill>
                  <a:schemeClr val="accent6">
                    <a:lumMod val="75000"/>
                  </a:schemeClr>
                </a:solidFill>
                <a:effectLst>
                  <a:outerShdw blurRad="63500" sx="102000" sy="102000" algn="ctr" rotWithShape="0">
                    <a:prstClr val="black">
                      <a:alpha val="40000"/>
                    </a:prstClr>
                  </a:outerShdw>
                </a:effectLst>
              </a:rPr>
              <a:t>this we know love, because He laid down His life for us. And we also ought to lay down our lives for the brethren. But whoever has this world's goods, and sees his brother in need, and shuts up his heart from him, how does the love of God abide in him?  My little children, let us not love in word or in tongue, but in deed and in truth. And by this we know that we are of the truth, and shall assure our hearts before Him.</a:t>
            </a:r>
            <a:endParaRPr lang="en-US" sz="34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04800" y="838200"/>
            <a:ext cx="8534400" cy="5791200"/>
          </a:xfrm>
        </p:spPr>
        <p:txBody>
          <a:bodyPr>
            <a:noAutofit/>
            <a:scene3d>
              <a:camera prst="orthographicFront"/>
              <a:lightRig rig="threePt" dir="t"/>
            </a:scene3d>
            <a:sp3d extrusionH="57150">
              <a:bevelT w="38100" h="38100" prst="relaxedInset"/>
            </a:sp3d>
          </a:bodyPr>
          <a:lstStyle/>
          <a:p>
            <a:pPr algn="l"/>
            <a:endParaRPr lang="en-US" sz="3600" b="1" dirty="0" smtClean="0">
              <a:effectLst>
                <a:outerShdw blurRad="63500" sx="102000" sy="102000" algn="ctr" rotWithShape="0">
                  <a:prstClr val="black">
                    <a:alpha val="40000"/>
                  </a:prstClr>
                </a:outerShdw>
              </a:effectLst>
            </a:endParaRPr>
          </a:p>
          <a:p>
            <a:pPr algn="l"/>
            <a:r>
              <a:rPr lang="en-US" sz="3600" b="1" dirty="0" smtClean="0">
                <a:solidFill>
                  <a:schemeClr val="accent6">
                    <a:lumMod val="75000"/>
                  </a:schemeClr>
                </a:solidFill>
                <a:effectLst>
                  <a:outerShdw blurRad="63500" sx="102000" sy="102000" algn="ctr" rotWithShape="0">
                    <a:prstClr val="black">
                      <a:alpha val="40000"/>
                    </a:prstClr>
                  </a:outerShdw>
                </a:effectLst>
              </a:rPr>
              <a:t>Ezekiel </a:t>
            </a:r>
            <a:r>
              <a:rPr lang="en-US" sz="3600" b="1" dirty="0" smtClean="0">
                <a:solidFill>
                  <a:schemeClr val="accent6">
                    <a:lumMod val="75000"/>
                  </a:schemeClr>
                </a:solidFill>
                <a:effectLst>
                  <a:outerShdw blurRad="63500" sx="102000" sy="102000" algn="ctr" rotWithShape="0">
                    <a:prstClr val="black">
                      <a:alpha val="40000"/>
                    </a:prstClr>
                  </a:outerShdw>
                </a:effectLst>
              </a:rPr>
              <a:t>16:49-50</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Look</a:t>
            </a:r>
            <a:r>
              <a:rPr lang="en-US" sz="3600" i="1" dirty="0" smtClean="0">
                <a:solidFill>
                  <a:schemeClr val="accent6">
                    <a:lumMod val="75000"/>
                  </a:schemeClr>
                </a:solidFill>
                <a:effectLst>
                  <a:outerShdw blurRad="63500" sx="102000" sy="102000" algn="ctr" rotWithShape="0">
                    <a:prstClr val="black">
                      <a:alpha val="40000"/>
                    </a:prstClr>
                  </a:outerShdw>
                </a:effectLst>
              </a:rPr>
              <a:t>, this was the iniquity of your sister Sodom: She and her daughter had pride, fullness of food, and abundance of idleness; neither did she strengthen the hand of the poor and needy. And they were haughty and committed abomination before Me; therefore I took them away as I saw fit.</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b="1" dirty="0" smtClean="0">
              <a:effectLst>
                <a:outerShdw blurRad="63500" sx="102000" sy="102000" algn="ctr" rotWithShape="0">
                  <a:prstClr val="black">
                    <a:alpha val="40000"/>
                  </a:prstClr>
                </a:outerShdw>
              </a:effectLs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04800" y="838200"/>
            <a:ext cx="8534400" cy="5791200"/>
          </a:xfrm>
        </p:spPr>
        <p:txBody>
          <a:bodyPr>
            <a:noAutofit/>
            <a:scene3d>
              <a:camera prst="orthographicFront"/>
              <a:lightRig rig="threePt" dir="t"/>
            </a:scene3d>
            <a:sp3d extrusionH="57150">
              <a:bevelT w="38100" h="38100" prst="relaxedInset"/>
            </a:sp3d>
          </a:bodyPr>
          <a:lstStyle/>
          <a:p>
            <a:pPr algn="l"/>
            <a:endParaRPr lang="en-US" sz="3600" b="1" dirty="0" smtClean="0">
              <a:effectLst>
                <a:outerShdw blurRad="63500" sx="102000" sy="102000" algn="ctr" rotWithShape="0">
                  <a:prstClr val="black">
                    <a:alpha val="40000"/>
                  </a:prstClr>
                </a:outerShdw>
              </a:effectLst>
            </a:endParaRPr>
          </a:p>
          <a:p>
            <a:pPr algn="l"/>
            <a:r>
              <a:rPr lang="en-US" sz="3600" b="1" dirty="0" smtClean="0">
                <a:solidFill>
                  <a:schemeClr val="accent6">
                    <a:lumMod val="75000"/>
                  </a:schemeClr>
                </a:solidFill>
                <a:effectLst>
                  <a:outerShdw blurRad="63500" sx="102000" sy="102000" algn="ctr" rotWithShape="0">
                    <a:prstClr val="black">
                      <a:alpha val="40000"/>
                    </a:prstClr>
                  </a:outerShdw>
                </a:effectLst>
              </a:rPr>
              <a:t>Ezekiel 16:49-50, NIV</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Now this was the sin of your sister Sodom: She and her daughters were arrogant, overfed and unconcerned; they did not help the poor and needy.  They were haughty and did detestable things before me. Therefore I did away with them as you have seen.</a:t>
            </a:r>
            <a:r>
              <a:rPr lang="en-US" sz="3600" dirty="0" smtClean="0">
                <a:solidFill>
                  <a:schemeClr val="accent6">
                    <a:lumMod val="75000"/>
                  </a:schemeClr>
                </a:solidFill>
                <a:effectLst>
                  <a:outerShdw blurRad="63500" sx="102000" sy="102000" algn="ctr" rotWithShape="0">
                    <a:prstClr val="black">
                      <a:alpha val="40000"/>
                    </a:prstClr>
                  </a:outerShdw>
                </a:effectLst>
              </a:rPr>
              <a:t> </a:t>
            </a:r>
          </a:p>
          <a:p>
            <a:pPr algn="l"/>
            <a:endParaRPr lang="en-US" b="1" dirty="0" smtClean="0">
              <a:effectLst>
                <a:outerShdw blurRad="63500" sx="102000" sy="102000" algn="ctr" rotWithShape="0">
                  <a:prstClr val="black">
                    <a:alpha val="40000"/>
                  </a:prstClr>
                </a:outerShdw>
              </a:effectLs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04800" y="838200"/>
            <a:ext cx="8534400" cy="5791200"/>
          </a:xfrm>
        </p:spPr>
        <p:txBody>
          <a:bodyPr>
            <a:noAutofit/>
            <a:scene3d>
              <a:camera prst="orthographicFront"/>
              <a:lightRig rig="threePt" dir="t"/>
            </a:scene3d>
            <a:sp3d extrusionH="57150">
              <a:bevelT w="38100" h="38100" prst="relaxedInset"/>
            </a:sp3d>
          </a:bodyPr>
          <a:lstStyle/>
          <a:p>
            <a:endParaRPr lang="en-US" sz="4400" b="1" dirty="0" smtClean="0">
              <a:effectLst>
                <a:outerShdw blurRad="63500" sx="102000" sy="102000" algn="ctr" rotWithShape="0">
                  <a:prstClr val="black">
                    <a:alpha val="40000"/>
                  </a:prstClr>
                </a:outerShdw>
              </a:effectLst>
            </a:endParaRPr>
          </a:p>
          <a:p>
            <a:r>
              <a:rPr lang="en-US" sz="4400" b="1" dirty="0" smtClean="0">
                <a:solidFill>
                  <a:schemeClr val="accent6">
                    <a:lumMod val="75000"/>
                  </a:schemeClr>
                </a:solidFill>
                <a:effectLst>
                  <a:outerShdw blurRad="63500" sx="102000" sy="102000" algn="ctr" rotWithShape="0">
                    <a:prstClr val="black">
                      <a:alpha val="40000"/>
                    </a:prstClr>
                  </a:outerShdw>
                </a:effectLst>
              </a:rPr>
              <a:t>How </a:t>
            </a:r>
            <a:r>
              <a:rPr lang="en-US" sz="4400" b="1" dirty="0" smtClean="0">
                <a:solidFill>
                  <a:schemeClr val="accent6">
                    <a:lumMod val="75000"/>
                  </a:schemeClr>
                </a:solidFill>
                <a:effectLst>
                  <a:outerShdw blurRad="63500" sx="102000" sy="102000" algn="ctr" rotWithShape="0">
                    <a:prstClr val="black">
                      <a:alpha val="40000"/>
                    </a:prstClr>
                  </a:outerShdw>
                </a:effectLst>
              </a:rPr>
              <a:t>to respond to this message…</a:t>
            </a:r>
          </a:p>
          <a:p>
            <a:pPr algn="l"/>
            <a:r>
              <a:rPr lang="en-US" sz="3600" b="1" dirty="0" smtClean="0">
                <a:solidFill>
                  <a:schemeClr val="accent6">
                    <a:lumMod val="75000"/>
                  </a:schemeClr>
                </a:solidFill>
                <a:effectLst>
                  <a:outerShdw blurRad="63500" sx="102000" sy="102000" algn="ctr" rotWithShape="0">
                    <a:prstClr val="black">
                      <a:alpha val="40000"/>
                    </a:prstClr>
                  </a:outerShdw>
                </a:effectLst>
              </a:rPr>
              <a:t>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buAutoNum type="arabicPeriod"/>
            </a:pPr>
            <a:r>
              <a:rPr lang="en-US" sz="3600" b="1" dirty="0" smtClean="0">
                <a:solidFill>
                  <a:schemeClr val="accent6">
                    <a:lumMod val="75000"/>
                  </a:schemeClr>
                </a:solidFill>
                <a:effectLst>
                  <a:outerShdw blurRad="63500" sx="102000" sy="102000" algn="ctr" rotWithShape="0">
                    <a:prstClr val="black">
                      <a:alpha val="40000"/>
                    </a:prstClr>
                  </a:outerShdw>
                </a:effectLst>
              </a:rPr>
              <a:t>Ask </a:t>
            </a:r>
            <a:r>
              <a:rPr lang="en-US" sz="3600" b="1" dirty="0" smtClean="0">
                <a:solidFill>
                  <a:schemeClr val="accent6">
                    <a:lumMod val="75000"/>
                  </a:schemeClr>
                </a:solidFill>
                <a:effectLst>
                  <a:outerShdw blurRad="63500" sx="102000" sy="102000" algn="ctr" rotWithShape="0">
                    <a:prstClr val="black">
                      <a:alpha val="40000"/>
                    </a:prstClr>
                  </a:outerShdw>
                </a:effectLst>
              </a:rPr>
              <a:t>God for a spirit of </a:t>
            </a:r>
            <a:r>
              <a:rPr lang="en-US" sz="3600" b="1" dirty="0" smtClean="0">
                <a:solidFill>
                  <a:schemeClr val="accent6">
                    <a:lumMod val="75000"/>
                  </a:schemeClr>
                </a:solidFill>
                <a:effectLst>
                  <a:outerShdw blurRad="63500" sx="102000" sy="102000" algn="ctr" rotWithShape="0">
                    <a:prstClr val="black">
                      <a:alpha val="40000"/>
                    </a:prstClr>
                  </a:outerShdw>
                </a:effectLst>
              </a:rPr>
              <a:t>generosity.</a:t>
            </a:r>
          </a:p>
          <a:p>
            <a:pPr marL="742950" lvl="0" indent="-742950" algn="l">
              <a:buAutoNum type="arabicPeriod"/>
            </a:pPr>
            <a:r>
              <a:rPr lang="en-US" sz="3600" b="1" dirty="0" smtClean="0">
                <a:solidFill>
                  <a:schemeClr val="accent6">
                    <a:lumMod val="75000"/>
                  </a:schemeClr>
                </a:solidFill>
                <a:effectLst>
                  <a:outerShdw blurRad="63500" sx="102000" sy="102000" algn="ctr" rotWithShape="0">
                    <a:prstClr val="black">
                      <a:alpha val="40000"/>
                    </a:prstClr>
                  </a:outerShdw>
                </a:effectLst>
              </a:rPr>
              <a:t>Ask </a:t>
            </a:r>
            <a:r>
              <a:rPr lang="en-US" sz="3600" b="1" dirty="0" smtClean="0">
                <a:solidFill>
                  <a:schemeClr val="accent6">
                    <a:lumMod val="75000"/>
                  </a:schemeClr>
                </a:solidFill>
                <a:effectLst>
                  <a:outerShdw blurRad="63500" sx="102000" sy="102000" algn="ctr" rotWithShape="0">
                    <a:prstClr val="black">
                      <a:alpha val="40000"/>
                    </a:prstClr>
                  </a:outerShdw>
                </a:effectLst>
              </a:rPr>
              <a:t>God to open your eyes to the </a:t>
            </a:r>
            <a:r>
              <a:rPr lang="en-US" sz="3600" b="1" dirty="0" smtClean="0">
                <a:solidFill>
                  <a:schemeClr val="accent6">
                    <a:lumMod val="75000"/>
                  </a:schemeClr>
                </a:solidFill>
                <a:effectLst>
                  <a:outerShdw blurRad="63500" sx="102000" sy="102000" algn="ctr" rotWithShape="0">
                    <a:prstClr val="black">
                      <a:alpha val="40000"/>
                    </a:prstClr>
                  </a:outerShdw>
                </a:effectLst>
              </a:rPr>
              <a:t>needs </a:t>
            </a:r>
            <a:r>
              <a:rPr lang="en-US" sz="3600" b="1" dirty="0" smtClean="0">
                <a:solidFill>
                  <a:schemeClr val="accent6">
                    <a:lumMod val="75000"/>
                  </a:schemeClr>
                </a:solidFill>
                <a:effectLst>
                  <a:outerShdw blurRad="63500" sx="102000" sy="102000" algn="ctr" rotWithShape="0">
                    <a:prstClr val="black">
                      <a:alpha val="40000"/>
                    </a:prstClr>
                  </a:outerShdw>
                </a:effectLst>
              </a:rPr>
              <a:t>around you that are within your power to meet.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3600" b="1" dirty="0" smtClean="0">
              <a:effectLst>
                <a:outerShdw blurRad="63500" sx="102000" sy="102000" algn="ctr" rotWithShape="0">
                  <a:prstClr val="black">
                    <a:alpha val="40000"/>
                  </a:prst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457200" y="838200"/>
            <a:ext cx="8382000" cy="5257800"/>
          </a:xfrm>
        </p:spPr>
        <p:txBody>
          <a:bodyPr>
            <a:normAutofit/>
            <a:scene3d>
              <a:camera prst="orthographicFront"/>
              <a:lightRig rig="threePt" dir="t"/>
            </a:scene3d>
            <a:sp3d extrusionH="57150">
              <a:bevelT w="38100" h="38100" prst="relaxedInset"/>
            </a:sp3d>
          </a:bodyPr>
          <a:lstStyle/>
          <a:p>
            <a:pPr algn="l"/>
            <a:endParaRPr lang="en-US" sz="4000" b="1" dirty="0" smtClean="0">
              <a:effectLst>
                <a:outerShdw blurRad="63500" sx="102000" sy="102000" algn="ctr" rotWithShape="0">
                  <a:prstClr val="black">
                    <a:alpha val="40000"/>
                  </a:prstClr>
                </a:outerShdw>
              </a:effectLst>
            </a:endParaRPr>
          </a:p>
          <a:p>
            <a:pPr algn="l"/>
            <a:r>
              <a:rPr lang="en-US" sz="4000" b="1" dirty="0" smtClean="0">
                <a:solidFill>
                  <a:schemeClr val="accent6">
                    <a:lumMod val="75000"/>
                  </a:schemeClr>
                </a:solidFill>
                <a:effectLst>
                  <a:outerShdw blurRad="63500" sx="102000" sy="102000" algn="ctr" rotWithShape="0">
                    <a:prstClr val="black">
                      <a:alpha val="40000"/>
                    </a:prstClr>
                  </a:outerShdw>
                </a:effectLst>
              </a:rPr>
              <a:t>Proverbs </a:t>
            </a:r>
            <a:r>
              <a:rPr lang="en-US" sz="4000" b="1" dirty="0" smtClean="0">
                <a:solidFill>
                  <a:schemeClr val="accent6">
                    <a:lumMod val="75000"/>
                  </a:schemeClr>
                </a:solidFill>
                <a:effectLst>
                  <a:outerShdw blurRad="63500" sx="102000" sy="102000" algn="ctr" rotWithShape="0">
                    <a:prstClr val="black">
                      <a:alpha val="40000"/>
                    </a:prstClr>
                  </a:outerShdw>
                </a:effectLst>
              </a:rPr>
              <a:t>30:11-14</a:t>
            </a:r>
            <a:endParaRPr lang="en-US" sz="40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1800" b="1" dirty="0" smtClean="0">
                <a:solidFill>
                  <a:schemeClr val="accent6">
                    <a:lumMod val="75000"/>
                  </a:schemeClr>
                </a:solidFill>
                <a:effectLst>
                  <a:outerShdw blurRad="63500" sx="102000" sy="102000" algn="ctr" rotWithShape="0">
                    <a:prstClr val="black">
                      <a:alpha val="40000"/>
                    </a:prstClr>
                  </a:outerShdw>
                </a:effectLst>
              </a:rPr>
              <a:t> </a:t>
            </a:r>
            <a:endParaRPr lang="en-US" sz="18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There is a generation that curses its father, and does not bless its mother. 12 There is a generation that is pure in its own eyes, yet is not washed from its filthiness. </a:t>
            </a:r>
            <a:endParaRPr lang="en-US" sz="3600" dirty="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04800" y="838200"/>
            <a:ext cx="8534400" cy="5791200"/>
          </a:xfrm>
        </p:spPr>
        <p:txBody>
          <a:bodyPr>
            <a:noAutofit/>
            <a:scene3d>
              <a:camera prst="orthographicFront"/>
              <a:lightRig rig="threePt" dir="t"/>
            </a:scene3d>
            <a:sp3d extrusionH="57150">
              <a:bevelT w="38100" h="38100" prst="relaxedInset"/>
            </a:sp3d>
          </a:bodyPr>
          <a:lstStyle/>
          <a:p>
            <a:endParaRPr lang="en-US" sz="4400" b="1" dirty="0" smtClean="0">
              <a:effectLst>
                <a:outerShdw blurRad="63500" sx="102000" sy="102000" algn="ctr" rotWithShape="0">
                  <a:prstClr val="black">
                    <a:alpha val="40000"/>
                  </a:prstClr>
                </a:outerShdw>
              </a:effectLst>
            </a:endParaRPr>
          </a:p>
          <a:p>
            <a:r>
              <a:rPr lang="en-US" sz="4400" b="1" dirty="0" smtClean="0">
                <a:solidFill>
                  <a:schemeClr val="accent6">
                    <a:lumMod val="75000"/>
                  </a:schemeClr>
                </a:solidFill>
                <a:effectLst>
                  <a:outerShdw blurRad="63500" sx="102000" sy="102000" algn="ctr" rotWithShape="0">
                    <a:prstClr val="black">
                      <a:alpha val="40000"/>
                    </a:prstClr>
                  </a:outerShdw>
                </a:effectLst>
              </a:rPr>
              <a:t>How </a:t>
            </a:r>
            <a:r>
              <a:rPr lang="en-US" sz="4400" b="1" dirty="0" smtClean="0">
                <a:solidFill>
                  <a:schemeClr val="accent6">
                    <a:lumMod val="75000"/>
                  </a:schemeClr>
                </a:solidFill>
                <a:effectLst>
                  <a:outerShdw blurRad="63500" sx="102000" sy="102000" algn="ctr" rotWithShape="0">
                    <a:prstClr val="black">
                      <a:alpha val="40000"/>
                    </a:prstClr>
                  </a:outerShdw>
                </a:effectLst>
              </a:rPr>
              <a:t>to respond to this message</a:t>
            </a:r>
            <a:r>
              <a:rPr lang="en-US" sz="4400" b="1" dirty="0" smtClean="0">
                <a:solidFill>
                  <a:schemeClr val="accent6">
                    <a:lumMod val="75000"/>
                  </a:schemeClr>
                </a:solidFill>
                <a:effectLst>
                  <a:outerShdw blurRad="63500" sx="102000" sy="102000" algn="ctr" rotWithShape="0">
                    <a:prstClr val="black">
                      <a:alpha val="40000"/>
                    </a:prstClr>
                  </a:outerShdw>
                </a:effectLst>
              </a:rPr>
              <a:t>…</a:t>
            </a:r>
          </a:p>
          <a:p>
            <a:endParaRPr lang="en-US" b="1"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buAutoNum type="arabicPeriod" startAt="3"/>
            </a:pPr>
            <a:r>
              <a:rPr lang="en-US" sz="3600" b="1" dirty="0" smtClean="0">
                <a:solidFill>
                  <a:schemeClr val="accent6">
                    <a:lumMod val="75000"/>
                  </a:schemeClr>
                </a:solidFill>
                <a:effectLst>
                  <a:outerShdw blurRad="63500" sx="102000" sy="102000" algn="ctr" rotWithShape="0">
                    <a:prstClr val="black">
                      <a:alpha val="40000"/>
                    </a:prstClr>
                  </a:outerShdw>
                </a:effectLst>
              </a:rPr>
              <a:t>Budget </a:t>
            </a:r>
            <a:r>
              <a:rPr lang="en-US" sz="3600" b="1" dirty="0" smtClean="0">
                <a:solidFill>
                  <a:schemeClr val="accent6">
                    <a:lumMod val="75000"/>
                  </a:schemeClr>
                </a:solidFill>
                <a:effectLst>
                  <a:outerShdw blurRad="63500" sx="102000" sy="102000" algn="ctr" rotWithShape="0">
                    <a:prstClr val="black">
                      <a:alpha val="40000"/>
                    </a:prstClr>
                  </a:outerShdw>
                </a:effectLst>
              </a:rPr>
              <a:t>a certain amount of your monthly income for ministry to the poor and </a:t>
            </a:r>
            <a:r>
              <a:rPr lang="en-US" sz="3600" b="1" dirty="0" smtClean="0">
                <a:solidFill>
                  <a:schemeClr val="accent6">
                    <a:lumMod val="75000"/>
                  </a:schemeClr>
                </a:solidFill>
                <a:effectLst>
                  <a:outerShdw blurRad="63500" sx="102000" sy="102000" algn="ctr" rotWithShape="0">
                    <a:prstClr val="black">
                      <a:alpha val="40000"/>
                    </a:prstClr>
                  </a:outerShdw>
                </a:effectLst>
              </a:rPr>
              <a:t>needy.</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marL="742950" lvl="0" indent="-742950" algn="l">
              <a:buAutoNum type="arabicPeriod" startAt="3"/>
            </a:pPr>
            <a:r>
              <a:rPr lang="en-US" sz="3600" b="1" dirty="0" smtClean="0">
                <a:solidFill>
                  <a:schemeClr val="accent6">
                    <a:lumMod val="75000"/>
                  </a:schemeClr>
                </a:solidFill>
                <a:effectLst>
                  <a:outerShdw blurRad="63500" sx="102000" sy="102000" algn="ctr" rotWithShape="0">
                    <a:prstClr val="black">
                      <a:alpha val="40000"/>
                    </a:prstClr>
                  </a:outerShdw>
                </a:effectLst>
              </a:rPr>
              <a:t>Become </a:t>
            </a:r>
            <a:r>
              <a:rPr lang="en-US" sz="3600" b="1" dirty="0" smtClean="0">
                <a:solidFill>
                  <a:schemeClr val="accent6">
                    <a:lumMod val="75000"/>
                  </a:schemeClr>
                </a:solidFill>
                <a:effectLst>
                  <a:outerShdw blurRad="63500" sx="102000" sy="102000" algn="ctr" rotWithShape="0">
                    <a:prstClr val="black">
                      <a:alpha val="40000"/>
                    </a:prstClr>
                  </a:outerShdw>
                </a:effectLst>
              </a:rPr>
              <a:t>a channel of blessing not merely a receptacle of blessing.  </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sz="3600" b="1" dirty="0" smtClean="0">
              <a:effectLst>
                <a:outerShdw blurRad="63500" sx="102000" sy="102000" algn="ctr" rotWithShape="0">
                  <a:prstClr val="black">
                    <a:alpha val="40000"/>
                  </a:prstClr>
                </a:outerShdw>
              </a:effectLs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Autofit/>
            <a:scene3d>
              <a:camera prst="orthographicFront"/>
              <a:lightRig rig="threePt" dir="t"/>
            </a:scene3d>
            <a:sp3d extrusionH="57150">
              <a:bevelT w="38100" h="38100" prst="relaxedInset"/>
            </a:sp3d>
          </a:bodyPr>
          <a:lstStyle/>
          <a:p>
            <a:r>
              <a:rPr lang="en-US" sz="11000" b="1" i="1" dirty="0" smtClean="0">
                <a:solidFill>
                  <a:schemeClr val="accent6">
                    <a:lumMod val="75000"/>
                  </a:schemeClr>
                </a:solidFill>
                <a:effectLst>
                  <a:glow rad="228600">
                    <a:schemeClr val="accent6">
                      <a:satMod val="175000"/>
                      <a:alpha val="40000"/>
                    </a:schemeClr>
                  </a:glow>
                  <a:outerShdw blurRad="63500" sx="102000" sy="102000" algn="ctr" rotWithShape="0">
                    <a:prstClr val="black">
                      <a:alpha val="40000"/>
                    </a:prstClr>
                  </a:outerShdw>
                  <a:reflection blurRad="6350" stA="55000" endA="300" endPos="45500" dir="5400000" sy="-100000" algn="bl" rotWithShape="0"/>
                </a:effectLst>
              </a:rPr>
              <a:t>Giving to the Poor</a:t>
            </a:r>
            <a:endParaRPr lang="en-US" sz="11000" b="1" i="1" dirty="0">
              <a:solidFill>
                <a:schemeClr val="accent6">
                  <a:lumMod val="75000"/>
                </a:schemeClr>
              </a:solidFill>
              <a:effectLst>
                <a:glow rad="228600">
                  <a:schemeClr val="accent6">
                    <a:satMod val="175000"/>
                    <a:alpha val="40000"/>
                  </a:schemeClr>
                </a:glow>
                <a:outerShdw blurRad="63500" sx="102000" sy="102000" algn="ctr" rotWithShape="0">
                  <a:prstClr val="black">
                    <a:alpha val="40000"/>
                  </a:prstClr>
                </a:outerShdw>
                <a:reflection blurRad="6350" stA="55000" endA="300" endPos="45500" dir="5400000" sy="-100000" algn="bl" rotWithShape="0"/>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457200" y="838200"/>
            <a:ext cx="8382000" cy="5257800"/>
          </a:xfrm>
        </p:spPr>
        <p:txBody>
          <a:bodyPr>
            <a:normAutofit/>
            <a:scene3d>
              <a:camera prst="orthographicFront"/>
              <a:lightRig rig="threePt" dir="t"/>
            </a:scene3d>
            <a:sp3d extrusionH="57150">
              <a:bevelT w="38100" h="38100" prst="relaxedInset"/>
            </a:sp3d>
          </a:bodyPr>
          <a:lstStyle/>
          <a:p>
            <a:pPr algn="l"/>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dirty="0" smtClean="0">
                <a:solidFill>
                  <a:schemeClr val="accent6">
                    <a:lumMod val="75000"/>
                  </a:schemeClr>
                </a:solidFill>
                <a:effectLst>
                  <a:outerShdw blurRad="63500" sx="102000" sy="102000" algn="ctr" rotWithShape="0">
                    <a:prstClr val="black">
                      <a:alpha val="40000"/>
                    </a:prstClr>
                  </a:outerShdw>
                </a:effectLst>
              </a:rPr>
              <a:t>Proverbs 30:11-14, cont’</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1800" b="1" dirty="0" smtClean="0">
                <a:solidFill>
                  <a:schemeClr val="accent6">
                    <a:lumMod val="75000"/>
                  </a:schemeClr>
                </a:solidFill>
                <a:effectLst>
                  <a:outerShdw blurRad="63500" sx="102000" sy="102000" algn="ctr" rotWithShape="0">
                    <a:prstClr val="black">
                      <a:alpha val="40000"/>
                    </a:prstClr>
                  </a:outerShdw>
                </a:effectLst>
              </a:rPr>
              <a:t> </a:t>
            </a:r>
            <a:endParaRPr lang="en-US" sz="18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13 There is a generation-- oh, how lofty are their eyes! And their eyelids are lifted up. 14 There is a generation whose teeth are like swords, and whose fangs are like knives, to devour the poor from off the earth, and the needy from among men. </a:t>
            </a:r>
            <a:endParaRPr lang="en-US" sz="3600" dirty="0">
              <a:solidFill>
                <a:schemeClr val="accent6">
                  <a:lumMod val="75000"/>
                </a:schemeClr>
              </a:solidFill>
              <a:effectLst>
                <a:outerShdw blurRad="63500" sx="102000" sy="102000" algn="ctr" rotWithShape="0">
                  <a:prstClr val="black">
                    <a:alpha val="40000"/>
                  </a:prst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457200" y="838200"/>
            <a:ext cx="8382000" cy="5257800"/>
          </a:xfrm>
        </p:spPr>
        <p:txBody>
          <a:bodyPr>
            <a:normAutofit lnSpcReduction="10000"/>
            <a:scene3d>
              <a:camera prst="orthographicFront"/>
              <a:lightRig rig="threePt" dir="t"/>
            </a:scene3d>
            <a:sp3d extrusionH="57150">
              <a:bevelT w="38100" h="38100" prst="relaxedInset"/>
            </a:sp3d>
          </a:bodyPr>
          <a:lstStyle/>
          <a:p>
            <a:pPr algn="l"/>
            <a:endParaRPr lang="en-US" sz="4000" dirty="0" smtClean="0">
              <a:effectLst>
                <a:outerShdw blurRad="63500" sx="102000" sy="102000" algn="ctr" rotWithShape="0">
                  <a:prstClr val="black">
                    <a:alpha val="40000"/>
                  </a:prstClr>
                </a:outerShdw>
              </a:effectLst>
            </a:endParaRPr>
          </a:p>
          <a:p>
            <a:pPr algn="l"/>
            <a:r>
              <a:rPr lang="en-US" sz="4800" dirty="0" smtClean="0">
                <a:solidFill>
                  <a:schemeClr val="accent6">
                    <a:lumMod val="75000"/>
                  </a:schemeClr>
                </a:solidFill>
                <a:effectLst>
                  <a:outerShdw blurRad="63500" sx="102000" sy="102000" algn="ctr" rotWithShape="0">
                    <a:prstClr val="black">
                      <a:alpha val="40000"/>
                    </a:prstClr>
                  </a:outerShdw>
                </a:effectLst>
              </a:rPr>
              <a:t>God has His </a:t>
            </a:r>
            <a:r>
              <a:rPr lang="en-US" sz="4800" b="1" dirty="0" smtClean="0">
                <a:solidFill>
                  <a:schemeClr val="accent6">
                    <a:lumMod val="75000"/>
                  </a:schemeClr>
                </a:solidFill>
                <a:effectLst>
                  <a:outerShdw blurRad="63500" sx="102000" sy="102000" algn="ctr" rotWithShape="0">
                    <a:prstClr val="black">
                      <a:alpha val="40000"/>
                    </a:prstClr>
                  </a:outerShdw>
                </a:effectLst>
              </a:rPr>
              <a:t>chosen </a:t>
            </a:r>
            <a:r>
              <a:rPr lang="en-US" sz="4800" b="1" dirty="0" smtClean="0">
                <a:solidFill>
                  <a:schemeClr val="accent6">
                    <a:lumMod val="75000"/>
                  </a:schemeClr>
                </a:solidFill>
                <a:effectLst>
                  <a:outerShdw blurRad="63500" sx="102000" sy="102000" algn="ctr" rotWithShape="0">
                    <a:prstClr val="black">
                      <a:alpha val="40000"/>
                    </a:prstClr>
                  </a:outerShdw>
                </a:effectLst>
              </a:rPr>
              <a:t>generation</a:t>
            </a:r>
            <a:endParaRPr lang="en-US" sz="48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1800" b="1" dirty="0" smtClean="0">
                <a:solidFill>
                  <a:schemeClr val="accent6">
                    <a:lumMod val="75000"/>
                  </a:schemeClr>
                </a:solidFill>
                <a:effectLst>
                  <a:outerShdw blurRad="63500" sx="102000" sy="102000" algn="ctr" rotWithShape="0">
                    <a:prstClr val="black">
                      <a:alpha val="40000"/>
                    </a:prstClr>
                  </a:outerShdw>
                </a:effectLst>
              </a:rPr>
              <a:t> </a:t>
            </a:r>
            <a:endParaRPr lang="en-US" sz="18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b="1" dirty="0" smtClean="0">
                <a:solidFill>
                  <a:schemeClr val="accent6">
                    <a:lumMod val="75000"/>
                  </a:schemeClr>
                </a:solidFill>
                <a:effectLst>
                  <a:outerShdw blurRad="63500" sx="102000" sy="102000" algn="ctr" rotWithShape="0">
                    <a:prstClr val="black">
                      <a:alpha val="40000"/>
                    </a:prstClr>
                  </a:outerShdw>
                </a:effectLst>
              </a:rPr>
              <a:t>I Peter 2:9</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But </a:t>
            </a:r>
            <a:r>
              <a:rPr lang="en-US" sz="3600" i="1" dirty="0" smtClean="0">
                <a:solidFill>
                  <a:schemeClr val="accent6">
                    <a:lumMod val="75000"/>
                  </a:schemeClr>
                </a:solidFill>
                <a:effectLst>
                  <a:outerShdw blurRad="63500" sx="102000" sy="102000" algn="ctr" rotWithShape="0">
                    <a:prstClr val="black">
                      <a:alpha val="40000"/>
                    </a:prstClr>
                  </a:outerShdw>
                </a:effectLst>
              </a:rPr>
              <a:t>you are a chosen generation, a royal priesthood, a holy nation, His own special people, that you may proclaim the praises of Him who called you out of darkness into His marvelous </a:t>
            </a:r>
            <a:r>
              <a:rPr lang="en-US" sz="3600" i="1" dirty="0" smtClean="0">
                <a:solidFill>
                  <a:schemeClr val="accent6">
                    <a:lumMod val="75000"/>
                  </a:schemeClr>
                </a:solidFill>
                <a:effectLst>
                  <a:outerShdw blurRad="63500" sx="102000" sy="102000" algn="ctr" rotWithShape="0">
                    <a:prstClr val="black">
                      <a:alpha val="40000"/>
                    </a:prstClr>
                  </a:outerShdw>
                </a:effectLst>
              </a:rPr>
              <a:t>light…</a:t>
            </a:r>
            <a:endParaRPr lang="en-US" i="1" dirty="0" smtClean="0">
              <a:solidFill>
                <a:schemeClr val="accent6"/>
              </a:solidFill>
              <a:effectLst>
                <a:outerShdw blurRad="63500" sx="102000" sy="102000" algn="ctr" rotWithShape="0">
                  <a:prstClr val="black">
                    <a:alpha val="40000"/>
                  </a:prst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762000" y="838200"/>
            <a:ext cx="8077200" cy="5257800"/>
          </a:xfrm>
        </p:spPr>
        <p:txBody>
          <a:bodyPr>
            <a:normAutofit/>
            <a:scene3d>
              <a:camera prst="orthographicFront"/>
              <a:lightRig rig="threePt" dir="t"/>
            </a:scene3d>
            <a:sp3d extrusionH="57150">
              <a:bevelT w="38100" h="38100" prst="relaxedInset"/>
            </a:sp3d>
          </a:bodyPr>
          <a:lstStyle/>
          <a:p>
            <a:pPr algn="l"/>
            <a:endParaRPr lang="en-US" sz="4000" dirty="0" smtClean="0">
              <a:effectLst>
                <a:outerShdw blurRad="63500" sx="102000" sy="102000" algn="ctr" rotWithShape="0">
                  <a:prstClr val="black">
                    <a:alpha val="40000"/>
                  </a:prstClr>
                </a:outerShdw>
              </a:effectLst>
            </a:endParaRPr>
          </a:p>
          <a:p>
            <a:pPr algn="l"/>
            <a:r>
              <a:rPr lang="en-US" sz="4000" b="1" dirty="0" smtClean="0">
                <a:solidFill>
                  <a:schemeClr val="accent6">
                    <a:lumMod val="75000"/>
                  </a:schemeClr>
                </a:solidFill>
                <a:effectLst>
                  <a:outerShdw blurRad="63500" sx="102000" sy="102000" algn="ctr" rotWithShape="0">
                    <a:prstClr val="black">
                      <a:alpha val="40000"/>
                    </a:prstClr>
                  </a:outerShdw>
                </a:effectLst>
              </a:rPr>
              <a:t>Acts 2:40</a:t>
            </a:r>
          </a:p>
          <a:p>
            <a:pPr algn="l"/>
            <a:r>
              <a:rPr lang="en-US" sz="3600" i="1" dirty="0" smtClean="0">
                <a:solidFill>
                  <a:schemeClr val="accent6">
                    <a:lumMod val="75000"/>
                  </a:schemeClr>
                </a:solidFill>
                <a:effectLst>
                  <a:outerShdw blurRad="63500" sx="102000" sy="102000" algn="ctr" rotWithShape="0">
                    <a:prstClr val="black">
                      <a:alpha val="40000"/>
                    </a:prstClr>
                  </a:outerShdw>
                </a:effectLst>
              </a:rPr>
              <a:t>With many other words he warned them; and he pleaded with them, “Save yourselves from this corrupt generation.”</a:t>
            </a:r>
            <a:endParaRPr lang="en-US" sz="36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i="1" dirty="0" smtClean="0">
              <a:solidFill>
                <a:schemeClr val="accent6"/>
              </a:solidFill>
              <a:effectLst>
                <a:outerShdw blurRad="63500" sx="102000" sy="102000" algn="ctr" rotWithShape="0">
                  <a:prstClr val="black">
                    <a:alpha val="40000"/>
                  </a:prst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762000" y="838200"/>
            <a:ext cx="8077200" cy="5257800"/>
          </a:xfrm>
        </p:spPr>
        <p:txBody>
          <a:bodyPr>
            <a:normAutofit lnSpcReduction="10000"/>
            <a:scene3d>
              <a:camera prst="orthographicFront"/>
              <a:lightRig rig="threePt" dir="t"/>
            </a:scene3d>
            <a:sp3d extrusionH="57150">
              <a:bevelT w="38100" h="38100" prst="relaxedInset"/>
            </a:sp3d>
          </a:bodyPr>
          <a:lstStyle/>
          <a:p>
            <a:pPr algn="l"/>
            <a:endParaRPr lang="en-US" sz="1400" dirty="0" smtClean="0">
              <a:effectLst>
                <a:outerShdw blurRad="63500" sx="102000" sy="102000" algn="ctr" rotWithShape="0">
                  <a:prstClr val="black">
                    <a:alpha val="40000"/>
                  </a:prstClr>
                </a:outerShdw>
              </a:effectLst>
            </a:endParaRPr>
          </a:p>
          <a:p>
            <a:pPr algn="l"/>
            <a:r>
              <a:rPr lang="en-US" sz="4000" dirty="0" smtClean="0">
                <a:solidFill>
                  <a:schemeClr val="accent6">
                    <a:lumMod val="75000"/>
                  </a:schemeClr>
                </a:solidFill>
                <a:effectLst>
                  <a:outerShdw blurRad="63500" sx="102000" sy="102000" algn="ctr" rotWithShape="0">
                    <a:prstClr val="black">
                      <a:alpha val="40000"/>
                    </a:prstClr>
                  </a:outerShdw>
                </a:effectLst>
              </a:rPr>
              <a:t>Instead of rebellion, wickedness, pride and selfishness, we cultivate:</a:t>
            </a:r>
          </a:p>
          <a:p>
            <a:pPr algn="l"/>
            <a:r>
              <a:rPr lang="en-US" sz="4000" dirty="0" smtClean="0">
                <a:solidFill>
                  <a:schemeClr val="accent6">
                    <a:lumMod val="75000"/>
                  </a:schemeClr>
                </a:solidFill>
                <a:effectLst>
                  <a:outerShdw blurRad="63500" sx="102000" sy="102000" algn="ctr" rotWithShape="0">
                    <a:prstClr val="black">
                      <a:alpha val="40000"/>
                    </a:prstClr>
                  </a:outerShdw>
                </a:effectLst>
              </a:rPr>
              <a:t> </a:t>
            </a:r>
          </a:p>
          <a:p>
            <a:pPr lvl="0" algn="l">
              <a:buFont typeface="Arial" pitchFamily="34" charset="0"/>
              <a:buChar char="•"/>
            </a:pPr>
            <a:r>
              <a:rPr lang="en-US" sz="4000" dirty="0" smtClean="0">
                <a:solidFill>
                  <a:schemeClr val="accent6">
                    <a:lumMod val="75000"/>
                  </a:schemeClr>
                </a:solidFill>
                <a:effectLst>
                  <a:outerShdw blurRad="63500" sx="102000" sy="102000" algn="ctr" rotWithShape="0">
                    <a:prstClr val="black">
                      <a:alpha val="40000"/>
                    </a:prstClr>
                  </a:outerShdw>
                </a:effectLst>
              </a:rPr>
              <a:t>  A </a:t>
            </a:r>
            <a:r>
              <a:rPr lang="en-US" sz="4000" dirty="0" smtClean="0">
                <a:solidFill>
                  <a:schemeClr val="accent6">
                    <a:lumMod val="75000"/>
                  </a:schemeClr>
                </a:solidFill>
                <a:effectLst>
                  <a:outerShdw blurRad="63500" sx="102000" sy="102000" algn="ctr" rotWithShape="0">
                    <a:prstClr val="black">
                      <a:alpha val="40000"/>
                    </a:prstClr>
                  </a:outerShdw>
                </a:effectLst>
              </a:rPr>
              <a:t>respect for authority</a:t>
            </a:r>
          </a:p>
          <a:p>
            <a:pPr lvl="0" algn="l">
              <a:buFont typeface="Arial" pitchFamily="34" charset="0"/>
              <a:buChar char="•"/>
            </a:pPr>
            <a:r>
              <a:rPr lang="en-US" sz="4000" dirty="0" smtClean="0">
                <a:solidFill>
                  <a:schemeClr val="accent6">
                    <a:lumMod val="75000"/>
                  </a:schemeClr>
                </a:solidFill>
                <a:effectLst>
                  <a:outerShdw blurRad="63500" sx="102000" sy="102000" algn="ctr" rotWithShape="0">
                    <a:prstClr val="black">
                      <a:alpha val="40000"/>
                    </a:prstClr>
                  </a:outerShdw>
                </a:effectLst>
              </a:rPr>
              <a:t>  A </a:t>
            </a:r>
            <a:r>
              <a:rPr lang="en-US" sz="4000" dirty="0" smtClean="0">
                <a:solidFill>
                  <a:schemeClr val="accent6">
                    <a:lumMod val="75000"/>
                  </a:schemeClr>
                </a:solidFill>
                <a:effectLst>
                  <a:outerShdw blurRad="63500" sx="102000" sy="102000" algn="ctr" rotWithShape="0">
                    <a:prstClr val="black">
                      <a:alpha val="40000"/>
                    </a:prstClr>
                  </a:outerShdw>
                </a:effectLst>
              </a:rPr>
              <a:t>love for righteousness</a:t>
            </a:r>
          </a:p>
          <a:p>
            <a:pPr lvl="0" algn="l">
              <a:buFont typeface="Arial" pitchFamily="34" charset="0"/>
              <a:buChar char="•"/>
            </a:pPr>
            <a:r>
              <a:rPr lang="en-US" sz="4000" dirty="0" smtClean="0">
                <a:solidFill>
                  <a:schemeClr val="accent6">
                    <a:lumMod val="75000"/>
                  </a:schemeClr>
                </a:solidFill>
                <a:effectLst>
                  <a:outerShdw blurRad="63500" sx="102000" sy="102000" algn="ctr" rotWithShape="0">
                    <a:prstClr val="black">
                      <a:alpha val="40000"/>
                    </a:prstClr>
                  </a:outerShdw>
                </a:effectLst>
              </a:rPr>
              <a:t>  A </a:t>
            </a:r>
            <a:r>
              <a:rPr lang="en-US" sz="4000" dirty="0" smtClean="0">
                <a:solidFill>
                  <a:schemeClr val="accent6">
                    <a:lumMod val="75000"/>
                  </a:schemeClr>
                </a:solidFill>
                <a:effectLst>
                  <a:outerShdw blurRad="63500" sx="102000" sy="102000" algn="ctr" rotWithShape="0">
                    <a:prstClr val="black">
                      <a:alpha val="40000"/>
                    </a:prstClr>
                  </a:outerShdw>
                </a:effectLst>
              </a:rPr>
              <a:t>spirit of humility</a:t>
            </a:r>
          </a:p>
          <a:p>
            <a:pPr lvl="0" algn="l">
              <a:buFont typeface="Arial" pitchFamily="34" charset="0"/>
              <a:buChar char="•"/>
            </a:pPr>
            <a:r>
              <a:rPr lang="en-US" sz="4000" dirty="0" smtClean="0">
                <a:solidFill>
                  <a:schemeClr val="accent6">
                    <a:lumMod val="75000"/>
                  </a:schemeClr>
                </a:solidFill>
                <a:effectLst>
                  <a:outerShdw blurRad="63500" sx="102000" sy="102000" algn="ctr" rotWithShape="0">
                    <a:prstClr val="black">
                      <a:alpha val="40000"/>
                    </a:prstClr>
                  </a:outerShdw>
                </a:effectLst>
              </a:rPr>
              <a:t>  An </a:t>
            </a:r>
            <a:r>
              <a:rPr lang="en-US" sz="4000" dirty="0" smtClean="0">
                <a:solidFill>
                  <a:schemeClr val="accent6">
                    <a:lumMod val="75000"/>
                  </a:schemeClr>
                </a:solidFill>
                <a:effectLst>
                  <a:outerShdw blurRad="63500" sx="102000" sy="102000" algn="ctr" rotWithShape="0">
                    <a:prstClr val="black">
                      <a:alpha val="40000"/>
                    </a:prstClr>
                  </a:outerShdw>
                </a:effectLst>
              </a:rPr>
              <a:t>attitude of giving to the poor</a:t>
            </a:r>
          </a:p>
          <a:p>
            <a:pPr algn="l"/>
            <a:endParaRPr lang="en-US" i="1" dirty="0" smtClean="0">
              <a:solidFill>
                <a:schemeClr val="accent6"/>
              </a:solidFill>
              <a:effectLst>
                <a:outerShdw blurRad="63500" sx="102000" sy="102000" algn="ctr" rotWithShape="0">
                  <a:prstClr val="black">
                    <a:alpha val="40000"/>
                  </a:prst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a:solidFill>
            <a:schemeClr val="accent6">
              <a:lumMod val="60000"/>
              <a:lumOff val="40000"/>
            </a:schemeClr>
          </a:solidFill>
        </p:spPr>
        <p:txBody>
          <a:bodyPr>
            <a:noAutofit/>
            <a:scene3d>
              <a:camera prst="orthographicFront"/>
              <a:lightRig rig="threePt" dir="t"/>
            </a:scene3d>
            <a:sp3d extrusionH="57150">
              <a:bevelT w="38100" h="38100" prst="relaxedInset"/>
            </a:sp3d>
          </a:bodyPr>
          <a:lstStyle/>
          <a:p>
            <a:r>
              <a:rPr lang="en-US" sz="4000" i="1" dirty="0" smtClean="0">
                <a:solidFill>
                  <a:schemeClr val="accent6"/>
                </a:solidFill>
                <a:effectLst>
                  <a:reflection blurRad="6350" stA="55000" endA="300" endPos="45500" dir="5400000" sy="-100000" algn="bl" rotWithShape="0"/>
                </a:effectLst>
              </a:rPr>
              <a:t>Giving to the Poor</a:t>
            </a:r>
            <a:endParaRPr lang="en-US" sz="4000" i="1" dirty="0">
              <a:solidFill>
                <a:schemeClr val="accent6"/>
              </a:solidFill>
              <a:effectLst>
                <a:reflection blurRad="6350" stA="55000" endA="300" endPos="45500" dir="5400000" sy="-100000" algn="bl" rotWithShape="0"/>
              </a:effectLst>
            </a:endParaRPr>
          </a:p>
        </p:txBody>
      </p:sp>
      <p:sp>
        <p:nvSpPr>
          <p:cNvPr id="3" name="Subtitle 2"/>
          <p:cNvSpPr>
            <a:spLocks noGrp="1"/>
          </p:cNvSpPr>
          <p:nvPr>
            <p:ph type="subTitle" idx="1"/>
          </p:nvPr>
        </p:nvSpPr>
        <p:spPr>
          <a:xfrm>
            <a:off x="381000" y="838200"/>
            <a:ext cx="8458200" cy="5257800"/>
          </a:xfrm>
        </p:spPr>
        <p:txBody>
          <a:bodyPr>
            <a:normAutofit/>
            <a:scene3d>
              <a:camera prst="orthographicFront"/>
              <a:lightRig rig="threePt" dir="t"/>
            </a:scene3d>
            <a:sp3d extrusionH="57150">
              <a:bevelT w="38100" h="38100" prst="relaxedInset"/>
            </a:sp3d>
          </a:bodyPr>
          <a:lstStyle/>
          <a:p>
            <a:pPr algn="l"/>
            <a:endParaRPr lang="en-US" sz="1400" dirty="0" smtClean="0">
              <a:effectLst>
                <a:outerShdw blurRad="63500" sx="102000" sy="102000" algn="ctr" rotWithShape="0">
                  <a:prstClr val="black">
                    <a:alpha val="40000"/>
                  </a:prstClr>
                </a:outerShdw>
              </a:effectLst>
            </a:endParaRPr>
          </a:p>
          <a:p>
            <a:endParaRPr lang="en-US" sz="5400" b="1" dirty="0" smtClean="0">
              <a:effectLst>
                <a:outerShdw blurRad="63500" sx="102000" sy="102000" algn="ctr" rotWithShape="0">
                  <a:prstClr val="black">
                    <a:alpha val="40000"/>
                  </a:prstClr>
                </a:outerShdw>
              </a:effectLst>
            </a:endParaRPr>
          </a:p>
          <a:p>
            <a:r>
              <a:rPr lang="en-US" sz="5400" b="1" dirty="0" smtClean="0">
                <a:solidFill>
                  <a:schemeClr val="accent6">
                    <a:lumMod val="75000"/>
                  </a:schemeClr>
                </a:solidFill>
                <a:effectLst>
                  <a:outerShdw blurRad="63500" sx="102000" sy="102000" algn="ctr" rotWithShape="0">
                    <a:prstClr val="black">
                      <a:alpha val="40000"/>
                    </a:prstClr>
                  </a:outerShdw>
                </a:effectLst>
              </a:rPr>
              <a:t>God </a:t>
            </a:r>
            <a:r>
              <a:rPr lang="en-US" sz="5400" b="1" dirty="0" smtClean="0">
                <a:solidFill>
                  <a:schemeClr val="accent6">
                    <a:lumMod val="75000"/>
                  </a:schemeClr>
                </a:solidFill>
                <a:effectLst>
                  <a:outerShdw blurRad="63500" sx="102000" sy="102000" algn="ctr" rotWithShape="0">
                    <a:prstClr val="black">
                      <a:alpha val="40000"/>
                    </a:prstClr>
                  </a:outerShdw>
                </a:effectLst>
              </a:rPr>
              <a:t>is very interested in the plight of the </a:t>
            </a:r>
            <a:r>
              <a:rPr lang="en-US" sz="5400" b="1" dirty="0" smtClean="0">
                <a:solidFill>
                  <a:schemeClr val="accent6">
                    <a:lumMod val="75000"/>
                  </a:schemeClr>
                </a:solidFill>
                <a:effectLst>
                  <a:outerShdw blurRad="63500" sx="102000" sy="102000" algn="ctr" rotWithShape="0">
                    <a:prstClr val="black">
                      <a:alpha val="40000"/>
                    </a:prstClr>
                  </a:outerShdw>
                </a:effectLst>
              </a:rPr>
              <a:t>poor</a:t>
            </a:r>
            <a:endParaRPr lang="en-US" sz="5400" dirty="0" smtClean="0">
              <a:solidFill>
                <a:schemeClr val="accent6">
                  <a:lumMod val="75000"/>
                </a:schemeClr>
              </a:solidFill>
              <a:effectLst>
                <a:outerShdw blurRad="63500" sx="102000" sy="102000" algn="ctr" rotWithShape="0">
                  <a:prstClr val="black">
                    <a:alpha val="40000"/>
                  </a:prstClr>
                </a:outerShdw>
              </a:effectLst>
            </a:endParaRPr>
          </a:p>
          <a:p>
            <a:pPr algn="l"/>
            <a:endParaRPr lang="en-US" i="1" dirty="0" smtClean="0">
              <a:solidFill>
                <a:schemeClr val="accent6"/>
              </a:solidFill>
              <a:effectLst>
                <a:outerShdw blurRad="63500" sx="102000" sy="102000" algn="ctr" rotWithShape="0">
                  <a:prstClr val="black">
                    <a:alpha val="40000"/>
                  </a:prst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1928</Words>
  <Application>Microsoft Office PowerPoint</Application>
  <PresentationFormat>On-screen Show (4:3)</PresentationFormat>
  <Paragraphs>195</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lpstr>Giving to the Poor</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Giving to the Poor</dc:title>
  <dc:creator> </dc:creator>
  <cp:lastModifiedBy> </cp:lastModifiedBy>
  <cp:revision>16</cp:revision>
  <dcterms:created xsi:type="dcterms:W3CDTF">2011-03-02T11:19:35Z</dcterms:created>
  <dcterms:modified xsi:type="dcterms:W3CDTF">2011-03-02T13:55:29Z</dcterms:modified>
</cp:coreProperties>
</file>