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7" r:id="rId10"/>
    <p:sldId id="268" r:id="rId11"/>
    <p:sldId id="269" r:id="rId12"/>
    <p:sldId id="270" r:id="rId13"/>
    <p:sldId id="271" r:id="rId14"/>
    <p:sldId id="288"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58"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90" y="-5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04CCBD-1975-4CA8-9C84-78B6BDE6FB9D}"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04CCBD-1975-4CA8-9C84-78B6BDE6FB9D}"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04CCBD-1975-4CA8-9C84-78B6BDE6FB9D}"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04CCBD-1975-4CA8-9C84-78B6BDE6FB9D}"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04CCBD-1975-4CA8-9C84-78B6BDE6FB9D}"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04CCBD-1975-4CA8-9C84-78B6BDE6FB9D}"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04CCBD-1975-4CA8-9C84-78B6BDE6FB9D}" type="datetimeFigureOut">
              <a:rPr lang="en-US" smtClean="0"/>
              <a:pPr/>
              <a:t>4/19/2011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04CCBD-1975-4CA8-9C84-78B6BDE6FB9D}" type="datetimeFigureOut">
              <a:rPr lang="en-US" smtClean="0"/>
              <a:pPr/>
              <a:t>4/19/2011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4CCBD-1975-4CA8-9C84-78B6BDE6FB9D}" type="datetimeFigureOut">
              <a:rPr lang="en-US" smtClean="0"/>
              <a:pPr/>
              <a:t>4/19/2011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04CCBD-1975-4CA8-9C84-78B6BDE6FB9D}"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04CCBD-1975-4CA8-9C84-78B6BDE6FB9D}"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68467-10FF-48CC-9E63-FE5E61B7BD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4CCBD-1975-4CA8-9C84-78B6BDE6FB9D}" type="datetimeFigureOut">
              <a:rPr lang="en-US" smtClean="0"/>
              <a:pPr/>
              <a:t>4/19/2011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68467-10FF-48CC-9E63-FE5E61B7B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8001000" cy="1447800"/>
          </a:xfrm>
        </p:spPr>
        <p:txBody>
          <a:bodyPr>
            <a:noAutofit/>
            <a:scene3d>
              <a:camera prst="orthographicFront"/>
              <a:lightRig rig="threePt" dir="t"/>
            </a:scene3d>
            <a:sp3d extrusionH="57150">
              <a:bevelT w="38100" h="38100" prst="relaxedInset"/>
            </a:sp3d>
          </a:bodyPr>
          <a:lstStyle/>
          <a:p>
            <a:pPr algn="l"/>
            <a:r>
              <a:rPr lang="en-US" sz="8000" dirty="0" smtClean="0">
                <a:solidFill>
                  <a:srgbClr val="FFFF00"/>
                </a:solidFill>
                <a:latin typeface="Arial Unicode MS" pitchFamily="34" charset="-128"/>
                <a:ea typeface="Arial Unicode MS" pitchFamily="34" charset="-128"/>
                <a:cs typeface="Arial Unicode MS" pitchFamily="34" charset="-128"/>
              </a:rPr>
              <a:t/>
            </a:r>
            <a:br>
              <a:rPr lang="en-US" sz="8000" dirty="0" smtClean="0">
                <a:solidFill>
                  <a:srgbClr val="FFFF00"/>
                </a:solidFill>
                <a:latin typeface="Arial Unicode MS" pitchFamily="34" charset="-128"/>
                <a:ea typeface="Arial Unicode MS" pitchFamily="34" charset="-128"/>
                <a:cs typeface="Arial Unicode MS" pitchFamily="34" charset="-128"/>
              </a:rPr>
            </a:br>
            <a:r>
              <a:rPr lang="en-US" sz="8000" dirty="0">
                <a:solidFill>
                  <a:srgbClr val="FFFF00"/>
                </a:solidFill>
                <a:latin typeface="Arial Unicode MS" pitchFamily="34" charset="-128"/>
                <a:ea typeface="Arial Unicode MS" pitchFamily="34" charset="-128"/>
                <a:cs typeface="Arial Unicode MS" pitchFamily="34" charset="-128"/>
              </a:rPr>
              <a:t/>
            </a:r>
            <a:br>
              <a:rPr lang="en-US" sz="8000" dirty="0">
                <a:solidFill>
                  <a:srgbClr val="FFFF00"/>
                </a:solidFill>
                <a:latin typeface="Arial Unicode MS" pitchFamily="34" charset="-128"/>
                <a:ea typeface="Arial Unicode MS" pitchFamily="34" charset="-128"/>
                <a:cs typeface="Arial Unicode MS" pitchFamily="34" charset="-128"/>
              </a:rPr>
            </a:br>
            <a:r>
              <a:rPr lang="en-US" sz="1400" dirty="0" smtClean="0">
                <a:solidFill>
                  <a:srgbClr val="FFFF00"/>
                </a:solidFill>
                <a:latin typeface="Arial Unicode MS" pitchFamily="34" charset="-128"/>
                <a:ea typeface="Arial Unicode MS" pitchFamily="34" charset="-128"/>
                <a:cs typeface="Arial Unicode MS" pitchFamily="34" charset="-128"/>
              </a:rPr>
              <a:t/>
            </a:r>
            <a:br>
              <a:rPr lang="en-US" sz="1400" dirty="0" smtClean="0">
                <a:solidFill>
                  <a:srgbClr val="FFFF00"/>
                </a:solidFill>
                <a:latin typeface="Arial Unicode MS" pitchFamily="34" charset="-128"/>
                <a:ea typeface="Arial Unicode MS" pitchFamily="34" charset="-128"/>
                <a:cs typeface="Arial Unicode MS" pitchFamily="34" charset="-128"/>
              </a:rPr>
            </a:br>
            <a:r>
              <a:rPr lang="en-US" sz="1400" dirty="0">
                <a:solidFill>
                  <a:srgbClr val="FFFF00"/>
                </a:solidFill>
                <a:latin typeface="Arial Unicode MS" pitchFamily="34" charset="-128"/>
                <a:ea typeface="Arial Unicode MS" pitchFamily="34" charset="-128"/>
                <a:cs typeface="Arial Unicode MS" pitchFamily="34" charset="-128"/>
              </a:rPr>
              <a:t/>
            </a:r>
            <a:br>
              <a:rPr lang="en-US" sz="1400" dirty="0">
                <a:solidFill>
                  <a:srgbClr val="FFFF00"/>
                </a:solidFill>
                <a:latin typeface="Arial Unicode MS" pitchFamily="34" charset="-128"/>
                <a:ea typeface="Arial Unicode MS" pitchFamily="34" charset="-128"/>
                <a:cs typeface="Arial Unicode MS" pitchFamily="34" charset="-128"/>
              </a:rPr>
            </a:br>
            <a:r>
              <a:rPr lang="en-US" sz="1400" dirty="0" smtClean="0">
                <a:solidFill>
                  <a:srgbClr val="FFFF00"/>
                </a:solidFill>
                <a:latin typeface="Arial Unicode MS" pitchFamily="34" charset="-128"/>
                <a:ea typeface="Arial Unicode MS" pitchFamily="34" charset="-128"/>
                <a:cs typeface="Arial Unicode MS" pitchFamily="34" charset="-128"/>
              </a:rPr>
              <a:t/>
            </a:r>
            <a:br>
              <a:rPr lang="en-US" sz="1400" dirty="0" smtClean="0">
                <a:solidFill>
                  <a:srgbClr val="FFFF00"/>
                </a:solidFill>
                <a:latin typeface="Arial Unicode MS" pitchFamily="34" charset="-128"/>
                <a:ea typeface="Arial Unicode MS" pitchFamily="34" charset="-128"/>
                <a:cs typeface="Arial Unicode MS" pitchFamily="34" charset="-128"/>
              </a:rPr>
            </a:br>
            <a:r>
              <a:rPr lang="en-US" sz="108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Living</a:t>
            </a:r>
            <a: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 </a:t>
            </a:r>
            <a:b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br>
            <a: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     </a:t>
            </a:r>
            <a:r>
              <a:rPr lang="en-US" sz="72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in the </a:t>
            </a:r>
            <a: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
            </a:r>
            <a:b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br>
            <a: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        </a:t>
            </a:r>
            <a:r>
              <a:rPr lang="en-US" sz="108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Word</a:t>
            </a:r>
            <a:endParaRPr lang="en-US" sz="10800" b="1" i="1" dirty="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algn="l"/>
            <a:endParaRPr lang="en-US" sz="1200" b="1" dirty="0" smtClean="0">
              <a:solidFill>
                <a:srgbClr val="FFFF00"/>
              </a:solidFill>
            </a:endParaRPr>
          </a:p>
          <a:p>
            <a:pPr algn="l"/>
            <a:endParaRPr lang="en-US" sz="1200" b="1" dirty="0" smtClean="0">
              <a:solidFill>
                <a:srgbClr val="FFFF00"/>
              </a:solidFill>
            </a:endParaRPr>
          </a:p>
          <a:p>
            <a:pPr algn="l"/>
            <a:r>
              <a:rPr lang="en-US" sz="3600" b="1" dirty="0">
                <a:solidFill>
                  <a:srgbClr val="FFFF00"/>
                </a:solidFill>
              </a:rPr>
              <a:t>2 Timothy 2:15-16</a:t>
            </a:r>
            <a:endParaRPr lang="en-US" sz="3600" dirty="0">
              <a:solidFill>
                <a:srgbClr val="FFFF00"/>
              </a:solidFill>
            </a:endParaRPr>
          </a:p>
          <a:p>
            <a:pPr algn="l"/>
            <a:r>
              <a:rPr lang="en-US" sz="3600" b="1" dirty="0">
                <a:solidFill>
                  <a:srgbClr val="FFFF00"/>
                </a:solidFill>
              </a:rPr>
              <a:t> </a:t>
            </a:r>
            <a:r>
              <a:rPr lang="en-US" sz="3600" i="1" dirty="0" smtClean="0">
                <a:solidFill>
                  <a:srgbClr val="FFFF00"/>
                </a:solidFill>
              </a:rPr>
              <a:t>Be </a:t>
            </a:r>
            <a:r>
              <a:rPr lang="en-US" sz="3600" i="1" dirty="0">
                <a:solidFill>
                  <a:srgbClr val="FFFF00"/>
                </a:solidFill>
              </a:rPr>
              <a:t>diligent to present yourself approved to God, a worker who does not need to be ashamed, rightly dividing the word of truth.  But shun profane and idle babblings, for they will increase to more ungodliness.</a:t>
            </a:r>
            <a:endParaRPr lang="en-US" sz="3600" dirty="0">
              <a:solidFill>
                <a:srgbClr val="FFFF00"/>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algn="l"/>
            <a:endParaRPr lang="en-US" sz="1200" b="1" dirty="0" smtClean="0">
              <a:solidFill>
                <a:srgbClr val="FFFF00"/>
              </a:solidFill>
            </a:endParaRPr>
          </a:p>
          <a:p>
            <a:pPr algn="l"/>
            <a:endParaRPr lang="en-US" sz="1200" b="1" dirty="0" smtClean="0">
              <a:solidFill>
                <a:srgbClr val="FFFF00"/>
              </a:solidFill>
            </a:endParaRPr>
          </a:p>
          <a:p>
            <a:pPr algn="l"/>
            <a:r>
              <a:rPr lang="en-US" sz="3600" b="1" dirty="0">
                <a:solidFill>
                  <a:srgbClr val="FFFF00"/>
                </a:solidFill>
              </a:rPr>
              <a:t>2 Timothy </a:t>
            </a:r>
            <a:r>
              <a:rPr lang="en-US" sz="3600" b="1" dirty="0" smtClean="0">
                <a:solidFill>
                  <a:srgbClr val="FFFF00"/>
                </a:solidFill>
              </a:rPr>
              <a:t>2:15-16</a:t>
            </a:r>
          </a:p>
          <a:p>
            <a:pPr algn="l"/>
            <a:endParaRPr lang="en-US" sz="3600" dirty="0">
              <a:solidFill>
                <a:srgbClr val="FFFF00"/>
              </a:solidFill>
            </a:endParaRPr>
          </a:p>
          <a:p>
            <a:pPr algn="l"/>
            <a:r>
              <a:rPr lang="en-US" sz="3600" i="1" dirty="0">
                <a:solidFill>
                  <a:srgbClr val="FFFF00"/>
                </a:solidFill>
              </a:rPr>
              <a:t>Keep away from worthless and useless talk. It only leads people farther away from God. </a:t>
            </a:r>
            <a:r>
              <a:rPr lang="en-US" sz="3600" dirty="0">
                <a:solidFill>
                  <a:srgbClr val="FFFF00"/>
                </a:solidFill>
              </a:rPr>
              <a:t>–CEV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lvl="0" algn="l"/>
            <a:r>
              <a:rPr lang="en-US" sz="4400" b="1" dirty="0" smtClean="0">
                <a:solidFill>
                  <a:srgbClr val="FFFF00"/>
                </a:solidFill>
              </a:rPr>
              <a:t> 1.  We </a:t>
            </a:r>
            <a:r>
              <a:rPr lang="en-US" sz="4400" b="1" dirty="0">
                <a:solidFill>
                  <a:srgbClr val="FFFF00"/>
                </a:solidFill>
              </a:rPr>
              <a:t>must be </a:t>
            </a:r>
            <a:r>
              <a:rPr lang="en-US" sz="4400" b="1" dirty="0" smtClean="0">
                <a:solidFill>
                  <a:srgbClr val="FFFF00"/>
                </a:solidFill>
              </a:rPr>
              <a:t>diligent</a:t>
            </a:r>
            <a:endParaRPr lang="en-US" sz="4400" dirty="0">
              <a:solidFill>
                <a:srgbClr val="FFFF00"/>
              </a:solidFill>
            </a:endParaRPr>
          </a:p>
          <a:p>
            <a:pPr algn="l"/>
            <a:r>
              <a:rPr lang="en-US" sz="3600" dirty="0">
                <a:solidFill>
                  <a:srgbClr val="FFFF00"/>
                </a:solidFill>
              </a:rPr>
              <a:t>  </a:t>
            </a:r>
          </a:p>
          <a:p>
            <a:pPr algn="l"/>
            <a:r>
              <a:rPr lang="en-US" sz="3600" i="1" dirty="0" smtClean="0">
                <a:solidFill>
                  <a:srgbClr val="FFFF00"/>
                </a:solidFill>
              </a:rPr>
              <a:t>        Study</a:t>
            </a:r>
            <a:r>
              <a:rPr lang="en-US" sz="3600" i="1" dirty="0">
                <a:solidFill>
                  <a:srgbClr val="FFFF00"/>
                </a:solidFill>
              </a:rPr>
              <a:t>…</a:t>
            </a:r>
            <a:r>
              <a:rPr lang="en-US" sz="3600" dirty="0">
                <a:solidFill>
                  <a:srgbClr val="FFFF00"/>
                </a:solidFill>
              </a:rPr>
              <a:t> --Amp</a:t>
            </a:r>
          </a:p>
          <a:p>
            <a:pPr algn="l"/>
            <a:r>
              <a:rPr lang="en-US" sz="3600" i="1" dirty="0" smtClean="0">
                <a:solidFill>
                  <a:srgbClr val="FFFF00"/>
                </a:solidFill>
              </a:rPr>
              <a:t>       Earnestly </a:t>
            </a:r>
            <a:r>
              <a:rPr lang="en-US" sz="3600" i="1" dirty="0">
                <a:solidFill>
                  <a:srgbClr val="FFFF00"/>
                </a:solidFill>
              </a:rPr>
              <a:t>endeavor…</a:t>
            </a:r>
            <a:r>
              <a:rPr lang="en-US" sz="3600" dirty="0">
                <a:solidFill>
                  <a:srgbClr val="FFFF00"/>
                </a:solidFill>
              </a:rPr>
              <a:t> --ABUV</a:t>
            </a:r>
          </a:p>
          <a:p>
            <a:pPr algn="l"/>
            <a:r>
              <a:rPr lang="en-US" sz="3600" i="1" dirty="0" smtClean="0">
                <a:solidFill>
                  <a:srgbClr val="FFFF00"/>
                </a:solidFill>
              </a:rPr>
              <a:t>       Do </a:t>
            </a:r>
            <a:r>
              <a:rPr lang="en-US" sz="3600" i="1" dirty="0">
                <a:solidFill>
                  <a:srgbClr val="FFFF00"/>
                </a:solidFill>
              </a:rPr>
              <a:t>your best…</a:t>
            </a:r>
            <a:r>
              <a:rPr lang="en-US" sz="3600" dirty="0">
                <a:solidFill>
                  <a:srgbClr val="FFFF00"/>
                </a:solidFill>
              </a:rPr>
              <a:t> --NIV </a:t>
            </a:r>
          </a:p>
          <a:p>
            <a:pPr algn="l"/>
            <a:r>
              <a:rPr lang="en-US" sz="3600" i="1" dirty="0" smtClean="0">
                <a:solidFill>
                  <a:srgbClr val="FFFF00"/>
                </a:solidFill>
              </a:rPr>
              <a:t>       Work </a:t>
            </a:r>
            <a:r>
              <a:rPr lang="en-US" sz="3600" i="1" dirty="0">
                <a:solidFill>
                  <a:srgbClr val="FFFF00"/>
                </a:solidFill>
              </a:rPr>
              <a:t>hard…</a:t>
            </a:r>
            <a:r>
              <a:rPr lang="en-US" sz="3600" dirty="0">
                <a:solidFill>
                  <a:srgbClr val="FFFF00"/>
                </a:solidFill>
              </a:rPr>
              <a:t> --NLT</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rmAutofit fontScale="55000" lnSpcReduction="20000"/>
          </a:bodyPr>
          <a:lstStyle/>
          <a:p>
            <a:pPr lvl="0" algn="l"/>
            <a:r>
              <a:rPr lang="en-US" sz="4400" b="1" dirty="0" smtClean="0">
                <a:solidFill>
                  <a:srgbClr val="FFFF00"/>
                </a:solidFill>
              </a:rPr>
              <a:t> </a:t>
            </a:r>
            <a:r>
              <a:rPr lang="en-US" sz="7300" b="1" dirty="0" smtClean="0">
                <a:solidFill>
                  <a:srgbClr val="FFFF00"/>
                </a:solidFill>
              </a:rPr>
              <a:t>2.   We </a:t>
            </a:r>
            <a:r>
              <a:rPr lang="en-US" sz="7300" b="1" dirty="0">
                <a:solidFill>
                  <a:srgbClr val="FFFF00"/>
                </a:solidFill>
              </a:rPr>
              <a:t>must do it to please and </a:t>
            </a:r>
            <a:r>
              <a:rPr lang="en-US" sz="7300" b="1" dirty="0" smtClean="0">
                <a:solidFill>
                  <a:srgbClr val="FFFF00"/>
                </a:solidFill>
              </a:rPr>
              <a:t>be</a:t>
            </a:r>
          </a:p>
          <a:p>
            <a:pPr lvl="0" algn="l"/>
            <a:r>
              <a:rPr lang="en-US" sz="7300" b="1" dirty="0" smtClean="0">
                <a:solidFill>
                  <a:srgbClr val="FFFF00"/>
                </a:solidFill>
              </a:rPr>
              <a:t>       approved </a:t>
            </a:r>
            <a:r>
              <a:rPr lang="en-US" sz="7300" b="1" dirty="0">
                <a:solidFill>
                  <a:srgbClr val="FFFF00"/>
                </a:solidFill>
              </a:rPr>
              <a:t>of by </a:t>
            </a:r>
            <a:r>
              <a:rPr lang="en-US" sz="7300" b="1" dirty="0" smtClean="0">
                <a:solidFill>
                  <a:srgbClr val="FFFF00"/>
                </a:solidFill>
              </a:rPr>
              <a:t>God</a:t>
            </a:r>
            <a:endParaRPr lang="en-US" sz="7300" dirty="0">
              <a:solidFill>
                <a:srgbClr val="FFFF00"/>
              </a:solidFill>
            </a:endParaRPr>
          </a:p>
          <a:p>
            <a:pPr algn="l"/>
            <a:r>
              <a:rPr lang="en-US" sz="2900" dirty="0" smtClean="0">
                <a:solidFill>
                  <a:srgbClr val="FFFF00"/>
                </a:solidFill>
              </a:rPr>
              <a:t>	</a:t>
            </a:r>
            <a:endParaRPr lang="en-US" sz="2900" dirty="0">
              <a:solidFill>
                <a:srgbClr val="FFFF00"/>
              </a:solidFill>
            </a:endParaRPr>
          </a:p>
          <a:p>
            <a:pPr algn="l"/>
            <a:endParaRPr lang="en-US" sz="2900" dirty="0" smtClean="0">
              <a:solidFill>
                <a:srgbClr val="FFFF00"/>
              </a:solidFill>
            </a:endParaRPr>
          </a:p>
          <a:p>
            <a:pPr algn="l"/>
            <a:r>
              <a:rPr lang="en-US" sz="5800" i="1" dirty="0" smtClean="0">
                <a:solidFill>
                  <a:srgbClr val="FFFF00"/>
                </a:solidFill>
              </a:rPr>
              <a:t>Earnestly </a:t>
            </a:r>
            <a:r>
              <a:rPr lang="en-US" sz="5800" i="1" dirty="0">
                <a:solidFill>
                  <a:srgbClr val="FFFF00"/>
                </a:solidFill>
              </a:rPr>
              <a:t>seek to commend yourself to </a:t>
            </a:r>
            <a:r>
              <a:rPr lang="en-US" sz="5800" i="1" dirty="0" smtClean="0">
                <a:solidFill>
                  <a:srgbClr val="FFFF00"/>
                </a:solidFill>
              </a:rPr>
              <a:t>God…							</a:t>
            </a:r>
            <a:r>
              <a:rPr lang="en-US" sz="5800" dirty="0" smtClean="0">
                <a:solidFill>
                  <a:srgbClr val="FFFF00"/>
                </a:solidFill>
              </a:rPr>
              <a:t> </a:t>
            </a:r>
            <a:r>
              <a:rPr lang="en-US" sz="5800" dirty="0">
                <a:solidFill>
                  <a:srgbClr val="FFFF00"/>
                </a:solidFill>
              </a:rPr>
              <a:t>--Wey</a:t>
            </a:r>
          </a:p>
          <a:p>
            <a:pPr algn="l"/>
            <a:r>
              <a:rPr lang="en-US" sz="5800" i="1" dirty="0">
                <a:solidFill>
                  <a:srgbClr val="FFFF00"/>
                </a:solidFill>
              </a:rPr>
              <a:t>Try hard to show yourself worthy of God’s approval…</a:t>
            </a:r>
            <a:r>
              <a:rPr lang="en-US" sz="5800" dirty="0">
                <a:solidFill>
                  <a:srgbClr val="FFFF00"/>
                </a:solidFill>
              </a:rPr>
              <a:t> --</a:t>
            </a:r>
            <a:r>
              <a:rPr lang="en-US" sz="5800" dirty="0" smtClean="0">
                <a:solidFill>
                  <a:srgbClr val="FFFF00"/>
                </a:solidFill>
              </a:rPr>
              <a:t>NEB</a:t>
            </a:r>
          </a:p>
          <a:p>
            <a:pPr algn="l"/>
            <a:endParaRPr lang="en-US" sz="5800" dirty="0">
              <a:solidFill>
                <a:srgbClr val="FFFF00"/>
              </a:solidFill>
            </a:endParaRPr>
          </a:p>
          <a:p>
            <a:pPr algn="l"/>
            <a:r>
              <a:rPr lang="en-US" sz="5800" i="1" dirty="0">
                <a:solidFill>
                  <a:srgbClr val="FFFF00"/>
                </a:solidFill>
              </a:rPr>
              <a:t>Aim first at winning God’s approval…</a:t>
            </a:r>
            <a:r>
              <a:rPr lang="en-US" sz="5800" dirty="0">
                <a:solidFill>
                  <a:srgbClr val="FFFF00"/>
                </a:solidFill>
              </a:rPr>
              <a:t>  --Knox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229600" cy="5638800"/>
          </a:xfrm>
        </p:spPr>
        <p:txBody>
          <a:bodyPr>
            <a:normAutofit/>
          </a:bodyPr>
          <a:lstStyle/>
          <a:p>
            <a:pPr lvl="0" algn="l"/>
            <a:r>
              <a:rPr lang="en-US" sz="3900" b="1" dirty="0" smtClean="0">
                <a:solidFill>
                  <a:srgbClr val="FFFF00"/>
                </a:solidFill>
              </a:rPr>
              <a:t> 2.   We </a:t>
            </a:r>
            <a:r>
              <a:rPr lang="en-US" sz="3900" b="1" dirty="0">
                <a:solidFill>
                  <a:srgbClr val="FFFF00"/>
                </a:solidFill>
              </a:rPr>
              <a:t>must do it to please and </a:t>
            </a:r>
            <a:r>
              <a:rPr lang="en-US" sz="3900" b="1" dirty="0" smtClean="0">
                <a:solidFill>
                  <a:srgbClr val="FFFF00"/>
                </a:solidFill>
              </a:rPr>
              <a:t>be</a:t>
            </a:r>
          </a:p>
          <a:p>
            <a:pPr lvl="0" algn="l"/>
            <a:r>
              <a:rPr lang="en-US" sz="3900" b="1" dirty="0" smtClean="0">
                <a:solidFill>
                  <a:srgbClr val="FFFF00"/>
                </a:solidFill>
              </a:rPr>
              <a:t>       approved </a:t>
            </a:r>
            <a:r>
              <a:rPr lang="en-US" sz="3900" b="1" dirty="0">
                <a:solidFill>
                  <a:srgbClr val="FFFF00"/>
                </a:solidFill>
              </a:rPr>
              <a:t>of by </a:t>
            </a:r>
            <a:r>
              <a:rPr lang="en-US" sz="3900" b="1" dirty="0" smtClean="0">
                <a:solidFill>
                  <a:srgbClr val="FFFF00"/>
                </a:solidFill>
              </a:rPr>
              <a:t>God</a:t>
            </a:r>
            <a:endParaRPr lang="en-US" sz="3900" dirty="0">
              <a:solidFill>
                <a:srgbClr val="FFFF00"/>
              </a:solidFill>
            </a:endParaRPr>
          </a:p>
          <a:p>
            <a:pPr algn="l"/>
            <a:r>
              <a:rPr lang="en-US" sz="2400" dirty="0" smtClean="0">
                <a:solidFill>
                  <a:srgbClr val="FFFF00"/>
                </a:solidFill>
              </a:rPr>
              <a:t>	</a:t>
            </a:r>
            <a:endParaRPr lang="en-US" sz="2400" dirty="0">
              <a:solidFill>
                <a:srgbClr val="FFFF00"/>
              </a:solidFill>
            </a:endParaRPr>
          </a:p>
          <a:p>
            <a:pPr algn="l"/>
            <a:r>
              <a:rPr lang="en-US" sz="3600" i="1" dirty="0" smtClean="0">
                <a:solidFill>
                  <a:srgbClr val="FFFF00"/>
                </a:solidFill>
              </a:rPr>
              <a:t>Work </a:t>
            </a:r>
            <a:r>
              <a:rPr lang="en-US" sz="3600" i="1" dirty="0">
                <a:solidFill>
                  <a:srgbClr val="FFFF00"/>
                </a:solidFill>
              </a:rPr>
              <a:t>hard so God can approve you…</a:t>
            </a:r>
            <a:r>
              <a:rPr lang="en-US" sz="3600" dirty="0">
                <a:solidFill>
                  <a:srgbClr val="FFFF00"/>
                </a:solidFill>
              </a:rPr>
              <a:t>  --</a:t>
            </a:r>
            <a:r>
              <a:rPr lang="en-US" sz="3600" dirty="0" smtClean="0">
                <a:solidFill>
                  <a:srgbClr val="FFFF00"/>
                </a:solidFill>
              </a:rPr>
              <a:t>NLT</a:t>
            </a:r>
          </a:p>
          <a:p>
            <a:pPr algn="l"/>
            <a:endParaRPr lang="en-US" sz="3600" dirty="0">
              <a:solidFill>
                <a:srgbClr val="FFFF00"/>
              </a:solidFill>
            </a:endParaRPr>
          </a:p>
          <a:p>
            <a:pPr algn="l"/>
            <a:r>
              <a:rPr lang="en-US" sz="3600" i="1" dirty="0">
                <a:solidFill>
                  <a:srgbClr val="FFFF00"/>
                </a:solidFill>
              </a:rPr>
              <a:t>Concentrate on doing your best for God…</a:t>
            </a:r>
            <a:r>
              <a:rPr lang="en-US" sz="3600" dirty="0">
                <a:solidFill>
                  <a:srgbClr val="FFFF00"/>
                </a:solidFill>
              </a:rPr>
              <a:t>  </a:t>
            </a:r>
            <a:r>
              <a:rPr lang="en-US" sz="3600" dirty="0" smtClean="0">
                <a:solidFill>
                  <a:srgbClr val="FFFF00"/>
                </a:solidFill>
              </a:rPr>
              <a:t>   							     --</a:t>
            </a:r>
            <a:r>
              <a:rPr lang="en-US" sz="3600" dirty="0" err="1">
                <a:solidFill>
                  <a:srgbClr val="FFFF00"/>
                </a:solidFill>
              </a:rPr>
              <a:t>Msg</a:t>
            </a:r>
            <a:endParaRPr lang="en-US" sz="3600" dirty="0">
              <a:solidFill>
                <a:srgbClr val="FFFF00"/>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rmAutofit/>
          </a:bodyPr>
          <a:lstStyle/>
          <a:p>
            <a:pPr marL="742950" lvl="0" indent="-742950" algn="l">
              <a:buAutoNum type="arabicPeriod" startAt="3"/>
            </a:pPr>
            <a:r>
              <a:rPr lang="en-US" sz="4000" b="1" dirty="0" smtClean="0">
                <a:solidFill>
                  <a:srgbClr val="FFFF00"/>
                </a:solidFill>
              </a:rPr>
              <a:t>We </a:t>
            </a:r>
            <a:r>
              <a:rPr lang="en-US" sz="4000" b="1" dirty="0">
                <a:solidFill>
                  <a:srgbClr val="FFFF00"/>
                </a:solidFill>
              </a:rPr>
              <a:t>must be willing to do the work </a:t>
            </a:r>
            <a:endParaRPr lang="en-US" sz="4000" b="1" dirty="0" smtClean="0">
              <a:solidFill>
                <a:srgbClr val="FFFF00"/>
              </a:solidFill>
            </a:endParaRPr>
          </a:p>
          <a:p>
            <a:pPr marL="742950" lvl="0" indent="-742950" algn="l"/>
            <a:r>
              <a:rPr lang="en-US" sz="4000" b="1" dirty="0">
                <a:solidFill>
                  <a:srgbClr val="FFFF00"/>
                </a:solidFill>
              </a:rPr>
              <a:t> </a:t>
            </a:r>
            <a:r>
              <a:rPr lang="en-US" sz="4000" b="1" dirty="0" smtClean="0">
                <a:solidFill>
                  <a:srgbClr val="FFFF00"/>
                </a:solidFill>
              </a:rPr>
              <a:t>      of it</a:t>
            </a:r>
            <a:endParaRPr lang="en-US" sz="4000" dirty="0">
              <a:solidFill>
                <a:srgbClr val="FFFF00"/>
              </a:solidFill>
            </a:endParaRPr>
          </a:p>
          <a:p>
            <a:pPr algn="l"/>
            <a:endParaRPr lang="en-US" sz="2000" dirty="0" smtClean="0">
              <a:solidFill>
                <a:srgbClr val="FFFF00"/>
              </a:solidFill>
            </a:endParaRPr>
          </a:p>
          <a:p>
            <a:pPr algn="l"/>
            <a:r>
              <a:rPr lang="en-US" i="1" dirty="0" smtClean="0">
                <a:solidFill>
                  <a:srgbClr val="FFFF00"/>
                </a:solidFill>
              </a:rPr>
              <a:t>Let </a:t>
            </a:r>
            <a:r>
              <a:rPr lang="en-US" i="1" dirty="0">
                <a:solidFill>
                  <a:srgbClr val="FFFF00"/>
                </a:solidFill>
              </a:rPr>
              <a:t>the elders who rule well be counted worthy of double honor, especially those who </a:t>
            </a:r>
            <a:r>
              <a:rPr lang="en-US" b="1" i="1" dirty="0">
                <a:solidFill>
                  <a:srgbClr val="FFFF00"/>
                </a:solidFill>
              </a:rPr>
              <a:t>labor</a:t>
            </a:r>
            <a:r>
              <a:rPr lang="en-US" i="1" dirty="0">
                <a:solidFill>
                  <a:srgbClr val="FFFF00"/>
                </a:solidFill>
              </a:rPr>
              <a:t> in the word and doctrine. For the Scripture says, “You shall not muzzle an ox while it treads out the grain,” and, “The </a:t>
            </a:r>
            <a:r>
              <a:rPr lang="en-US" b="1" i="1" dirty="0">
                <a:solidFill>
                  <a:schemeClr val="bg1"/>
                </a:solidFill>
              </a:rPr>
              <a:t>laborer</a:t>
            </a:r>
            <a:r>
              <a:rPr lang="en-US" i="1" dirty="0">
                <a:solidFill>
                  <a:srgbClr val="FFFF00"/>
                </a:solidFill>
              </a:rPr>
              <a:t> is worthy of his wages.”</a:t>
            </a:r>
            <a:r>
              <a:rPr lang="en-US" dirty="0">
                <a:solidFill>
                  <a:srgbClr val="FFFF00"/>
                </a:solidFill>
              </a:rPr>
              <a:t>   I Timothy 5:17-18</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rmAutofit fontScale="77500" lnSpcReduction="20000"/>
          </a:bodyPr>
          <a:lstStyle/>
          <a:p>
            <a:pPr marL="914400" lvl="0" indent="-914400" algn="l">
              <a:buAutoNum type="arabicPeriod" startAt="4"/>
            </a:pPr>
            <a:r>
              <a:rPr lang="en-US" sz="5200" b="1" dirty="0" smtClean="0">
                <a:solidFill>
                  <a:srgbClr val="FFFF00"/>
                </a:solidFill>
              </a:rPr>
              <a:t>We </a:t>
            </a:r>
            <a:r>
              <a:rPr lang="en-US" sz="5200" b="1" dirty="0">
                <a:solidFill>
                  <a:srgbClr val="FFFF00"/>
                </a:solidFill>
              </a:rPr>
              <a:t>must rightly divide or </a:t>
            </a:r>
            <a:r>
              <a:rPr lang="en-US" sz="5200" b="1" dirty="0" smtClean="0">
                <a:solidFill>
                  <a:srgbClr val="FFFF00"/>
                </a:solidFill>
              </a:rPr>
              <a:t>be</a:t>
            </a:r>
          </a:p>
          <a:p>
            <a:pPr marL="914400" lvl="0" indent="-914400" algn="l"/>
            <a:r>
              <a:rPr lang="en-US" sz="5200" b="1" dirty="0">
                <a:solidFill>
                  <a:srgbClr val="FFFF00"/>
                </a:solidFill>
              </a:rPr>
              <a:t> </a:t>
            </a:r>
            <a:r>
              <a:rPr lang="en-US" sz="5200" b="1" dirty="0" smtClean="0">
                <a:solidFill>
                  <a:srgbClr val="FFFF00"/>
                </a:solidFill>
              </a:rPr>
              <a:t>       </a:t>
            </a:r>
            <a:r>
              <a:rPr lang="en-US" sz="5200" b="1" dirty="0">
                <a:solidFill>
                  <a:srgbClr val="FFFF00"/>
                </a:solidFill>
              </a:rPr>
              <a:t>accurate in our use of the </a:t>
            </a:r>
            <a:r>
              <a:rPr lang="en-US" sz="5200" b="1" dirty="0" smtClean="0">
                <a:solidFill>
                  <a:srgbClr val="FFFF00"/>
                </a:solidFill>
              </a:rPr>
              <a:t>word</a:t>
            </a:r>
            <a:endParaRPr lang="en-US" sz="5200" dirty="0">
              <a:solidFill>
                <a:srgbClr val="FFFF00"/>
              </a:solidFill>
            </a:endParaRPr>
          </a:p>
          <a:p>
            <a:pPr algn="l"/>
            <a:r>
              <a:rPr lang="en-US" sz="4100" dirty="0">
                <a:solidFill>
                  <a:srgbClr val="FFFF00"/>
                </a:solidFill>
              </a:rPr>
              <a:t> </a:t>
            </a:r>
            <a:r>
              <a:rPr lang="en-US" sz="4100" i="1" dirty="0" smtClean="0">
                <a:solidFill>
                  <a:srgbClr val="FFFF00"/>
                </a:solidFill>
              </a:rPr>
              <a:t>Ever </a:t>
            </a:r>
            <a:r>
              <a:rPr lang="en-US" sz="4100" i="1" dirty="0">
                <a:solidFill>
                  <a:srgbClr val="FFFF00"/>
                </a:solidFill>
              </a:rPr>
              <a:t>cutting a straight path for the message of truth.</a:t>
            </a:r>
            <a:r>
              <a:rPr lang="en-US" sz="4100" dirty="0">
                <a:solidFill>
                  <a:srgbClr val="FFFF00"/>
                </a:solidFill>
              </a:rPr>
              <a:t>  –Mon</a:t>
            </a:r>
          </a:p>
          <a:p>
            <a:pPr algn="l"/>
            <a:r>
              <a:rPr lang="en-US" sz="4100" i="1" dirty="0">
                <a:solidFill>
                  <a:srgbClr val="FFFF00"/>
                </a:solidFill>
              </a:rPr>
              <a:t>Driving a straight furrow, in your proclamation of truth.</a:t>
            </a:r>
            <a:r>
              <a:rPr lang="en-US" sz="4100" dirty="0">
                <a:solidFill>
                  <a:srgbClr val="FFFF00"/>
                </a:solidFill>
              </a:rPr>
              <a:t>  –NEB</a:t>
            </a:r>
          </a:p>
          <a:p>
            <a:pPr algn="l"/>
            <a:r>
              <a:rPr lang="en-US" sz="4100" i="1" dirty="0">
                <a:solidFill>
                  <a:srgbClr val="FFFF00"/>
                </a:solidFill>
              </a:rPr>
              <a:t>Rightly laying out the Word of Truth.</a:t>
            </a:r>
            <a:r>
              <a:rPr lang="en-US" sz="4100" dirty="0">
                <a:solidFill>
                  <a:srgbClr val="FFFF00"/>
                </a:solidFill>
              </a:rPr>
              <a:t>  –Alf</a:t>
            </a:r>
          </a:p>
          <a:p>
            <a:pPr algn="l"/>
            <a:r>
              <a:rPr lang="en-US" sz="4100" i="1" dirty="0">
                <a:solidFill>
                  <a:srgbClr val="FFFF00"/>
                </a:solidFill>
              </a:rPr>
              <a:t>Correctly analyzing the message of truth.</a:t>
            </a:r>
            <a:r>
              <a:rPr lang="en-US" sz="4100" dirty="0">
                <a:solidFill>
                  <a:srgbClr val="FFFF00"/>
                </a:solidFill>
              </a:rPr>
              <a:t>  –</a:t>
            </a:r>
            <a:r>
              <a:rPr lang="en-US" sz="4100" dirty="0" err="1">
                <a:solidFill>
                  <a:srgbClr val="FFFF00"/>
                </a:solidFill>
              </a:rPr>
              <a:t>Ber</a:t>
            </a:r>
            <a:endParaRPr lang="en-US" sz="4100" dirty="0">
              <a:solidFill>
                <a:srgbClr val="FFFF00"/>
              </a:solidFill>
            </a:endParaRPr>
          </a:p>
          <a:p>
            <a:pPr algn="l"/>
            <a:r>
              <a:rPr lang="en-US" sz="4100" i="1" dirty="0">
                <a:solidFill>
                  <a:srgbClr val="FFFF00"/>
                </a:solidFill>
              </a:rPr>
              <a:t>Skillfully handling the word.</a:t>
            </a:r>
            <a:r>
              <a:rPr lang="en-US" sz="4100" dirty="0">
                <a:solidFill>
                  <a:srgbClr val="FFFF00"/>
                </a:solidFill>
              </a:rPr>
              <a:t>  –</a:t>
            </a:r>
            <a:r>
              <a:rPr lang="en-US" sz="4100" dirty="0" err="1">
                <a:solidFill>
                  <a:srgbClr val="FFFF00"/>
                </a:solidFill>
              </a:rPr>
              <a:t>Rhm</a:t>
            </a:r>
            <a:endParaRPr lang="en-US" sz="4100" dirty="0">
              <a:solidFill>
                <a:srgbClr val="FFFF00"/>
              </a:solidFill>
            </a:endParaRPr>
          </a:p>
          <a:p>
            <a:pPr algn="l"/>
            <a:r>
              <a:rPr lang="en-US" sz="4100" i="1" dirty="0">
                <a:solidFill>
                  <a:srgbClr val="FFFF00"/>
                </a:solidFill>
              </a:rPr>
              <a:t>Accurate in delivering the message of truth</a:t>
            </a:r>
            <a:r>
              <a:rPr lang="en-US" sz="4100" i="1" dirty="0" smtClean="0">
                <a:solidFill>
                  <a:srgbClr val="FFFF00"/>
                </a:solidFill>
              </a:rPr>
              <a:t>.								  </a:t>
            </a:r>
            <a:r>
              <a:rPr lang="en-US" sz="4100" b="1" dirty="0" smtClean="0">
                <a:solidFill>
                  <a:srgbClr val="FFFF00"/>
                </a:solidFill>
              </a:rPr>
              <a:t> </a:t>
            </a:r>
            <a:r>
              <a:rPr lang="en-US" sz="4100" dirty="0">
                <a:solidFill>
                  <a:srgbClr val="FFFF00"/>
                </a:solidFill>
              </a:rPr>
              <a:t>–</a:t>
            </a:r>
            <a:r>
              <a:rPr lang="en-US" sz="4100" dirty="0" smtClean="0">
                <a:solidFill>
                  <a:srgbClr val="FFFF00"/>
                </a:solidFill>
              </a:rPr>
              <a:t>TCNT</a:t>
            </a:r>
            <a:endParaRPr lang="en-US" sz="4100" dirty="0">
              <a:solidFill>
                <a:srgbClr val="FFFF00"/>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algn="l"/>
            <a:r>
              <a:rPr lang="en-US" i="1" dirty="0" smtClean="0">
                <a:solidFill>
                  <a:srgbClr val="FFFF00"/>
                </a:solidFill>
              </a:rPr>
              <a:t>Declaring the word of truth without distortion.</a:t>
            </a:r>
            <a:r>
              <a:rPr lang="en-US" dirty="0" smtClean="0">
                <a:solidFill>
                  <a:srgbClr val="FFFF00"/>
                </a:solidFill>
              </a:rPr>
              <a:t> 							      –Con </a:t>
            </a:r>
          </a:p>
          <a:p>
            <a:pPr algn="l"/>
            <a:r>
              <a:rPr lang="en-US" i="1" dirty="0" smtClean="0">
                <a:solidFill>
                  <a:srgbClr val="FFFF00"/>
                </a:solidFill>
              </a:rPr>
              <a:t>Laying out the truth plain and simple.</a:t>
            </a:r>
            <a:r>
              <a:rPr lang="en-US" b="1" dirty="0" smtClean="0">
                <a:solidFill>
                  <a:srgbClr val="FFFF00"/>
                </a:solidFill>
              </a:rPr>
              <a:t> </a:t>
            </a:r>
            <a:r>
              <a:rPr lang="en-US" dirty="0" smtClean="0">
                <a:solidFill>
                  <a:srgbClr val="FFFF00"/>
                </a:solidFill>
              </a:rPr>
              <a:t>–</a:t>
            </a:r>
            <a:r>
              <a:rPr lang="en-US" dirty="0" err="1" smtClean="0">
                <a:solidFill>
                  <a:srgbClr val="FFFF00"/>
                </a:solidFill>
              </a:rPr>
              <a:t>Msg</a:t>
            </a:r>
            <a:r>
              <a:rPr lang="en-US" dirty="0" smtClean="0">
                <a:solidFill>
                  <a:srgbClr val="FFFF00"/>
                </a:solidFill>
              </a:rPr>
              <a:t> </a:t>
            </a:r>
          </a:p>
          <a:p>
            <a:pPr algn="l"/>
            <a:endParaRPr lang="en-US" i="1" dirty="0" smtClean="0">
              <a:solidFill>
                <a:srgbClr val="FFFF00"/>
              </a:solidFill>
            </a:endParaRPr>
          </a:p>
          <a:p>
            <a:pPr algn="l"/>
            <a:r>
              <a:rPr lang="en-US" i="1" dirty="0" smtClean="0">
                <a:solidFill>
                  <a:srgbClr val="FFFF00"/>
                </a:solidFill>
              </a:rPr>
              <a:t>Study and be eager and do your utmost to present yourself to God approved (tested by trial), a workman who has no cause to be ashamed, correctly analyzing and accurately dividing [rightly handling and skillfully teaching] the Word of Truth.</a:t>
            </a:r>
            <a:r>
              <a:rPr lang="en-US" dirty="0" smtClean="0">
                <a:solidFill>
                  <a:srgbClr val="FFFF00"/>
                </a:solidFill>
              </a:rPr>
              <a:t>  –Amp </a:t>
            </a:r>
          </a:p>
          <a:p>
            <a:pPr algn="l"/>
            <a:r>
              <a:rPr lang="en-US" dirty="0" smtClean="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algn="l"/>
            <a:endParaRPr lang="en-US" i="1" dirty="0" smtClean="0">
              <a:solidFill>
                <a:srgbClr val="FFFF00"/>
              </a:solidFill>
            </a:endParaRPr>
          </a:p>
          <a:p>
            <a:pPr algn="l"/>
            <a:r>
              <a:rPr lang="en-US" sz="3600" i="1" dirty="0" smtClean="0">
                <a:solidFill>
                  <a:srgbClr val="FFFF00"/>
                </a:solidFill>
              </a:rPr>
              <a:t>Be eager [or, diligent] to present yourself approved to God [as] a worker with no need to be ashamed, cutting straight [fig., teaching accurately; or, interpreting correctly] the word of truth.</a:t>
            </a:r>
            <a:r>
              <a:rPr lang="en-US" sz="3600" dirty="0" smtClean="0">
                <a:solidFill>
                  <a:srgbClr val="FFFF00"/>
                </a:solidFill>
              </a:rPr>
              <a:t> –Analytical-Literal Translation</a:t>
            </a:r>
          </a:p>
          <a:p>
            <a:pPr algn="l"/>
            <a:r>
              <a:rPr lang="en-US" dirty="0" smtClean="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algn="l"/>
            <a:endParaRPr lang="en-US" i="1" dirty="0" smtClean="0">
              <a:solidFill>
                <a:srgbClr val="FFFF00"/>
              </a:solidFill>
            </a:endParaRPr>
          </a:p>
          <a:p>
            <a:pPr algn="l"/>
            <a:endParaRPr lang="en-US" i="1" dirty="0" smtClean="0">
              <a:solidFill>
                <a:srgbClr val="FFFF00"/>
              </a:solidFill>
            </a:endParaRPr>
          </a:p>
          <a:p>
            <a:pPr marL="742950" lvl="0" indent="-742950" algn="l">
              <a:buAutoNum type="arabicPeriod" startAt="5"/>
            </a:pPr>
            <a:r>
              <a:rPr lang="en-US" sz="4000" b="1" dirty="0" smtClean="0">
                <a:solidFill>
                  <a:srgbClr val="FFFF00"/>
                </a:solidFill>
              </a:rPr>
              <a:t>When </a:t>
            </a:r>
            <a:r>
              <a:rPr lang="en-US" sz="4000" b="1" dirty="0">
                <a:solidFill>
                  <a:srgbClr val="FFFF00"/>
                </a:solidFill>
              </a:rPr>
              <a:t>we do not rightly divide </a:t>
            </a:r>
            <a:r>
              <a:rPr lang="en-US" sz="4000" b="1" dirty="0" smtClean="0">
                <a:solidFill>
                  <a:srgbClr val="FFFF00"/>
                </a:solidFill>
              </a:rPr>
              <a:t>the</a:t>
            </a:r>
          </a:p>
          <a:p>
            <a:pPr marL="742950" lvl="0" indent="-742950" algn="l"/>
            <a:r>
              <a:rPr lang="en-US" sz="4000" b="1" dirty="0">
                <a:solidFill>
                  <a:srgbClr val="FFFF00"/>
                </a:solidFill>
              </a:rPr>
              <a:t> </a:t>
            </a:r>
            <a:r>
              <a:rPr lang="en-US" sz="4000" b="1" dirty="0" smtClean="0">
                <a:solidFill>
                  <a:srgbClr val="FFFF00"/>
                </a:solidFill>
              </a:rPr>
              <a:t>      </a:t>
            </a:r>
            <a:r>
              <a:rPr lang="en-US" sz="4000" b="1" dirty="0">
                <a:solidFill>
                  <a:srgbClr val="FFFF00"/>
                </a:solidFill>
              </a:rPr>
              <a:t>word of God we can end up </a:t>
            </a:r>
            <a:r>
              <a:rPr lang="en-US" sz="4000" b="1" dirty="0" smtClean="0">
                <a:solidFill>
                  <a:schemeClr val="bg1"/>
                </a:solidFill>
              </a:rPr>
              <a:t>ashamed </a:t>
            </a:r>
            <a:r>
              <a:rPr lang="en-US" sz="4000" b="1" dirty="0" smtClean="0">
                <a:solidFill>
                  <a:srgbClr val="FFFF00"/>
                </a:solidFill>
              </a:rPr>
              <a:t> </a:t>
            </a:r>
            <a:endParaRPr lang="en-US" sz="4000" dirty="0">
              <a:solidFill>
                <a:srgbClr val="FFFF00"/>
              </a:solidFill>
            </a:endParaRPr>
          </a:p>
          <a:p>
            <a:pPr algn="l"/>
            <a:r>
              <a:rPr lang="en-US" dirty="0" smtClean="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14399"/>
          </a:xfrm>
          <a:solidFill>
            <a:schemeClr val="accent4">
              <a:lumMod val="50000"/>
            </a:schemeClr>
          </a:solidFill>
        </p:spPr>
        <p:txBody>
          <a:bodyPr>
            <a:noAutofit/>
            <a:scene3d>
              <a:camera prst="orthographicFront"/>
              <a:lightRig rig="threePt" dir="t"/>
            </a:scene3d>
            <a:sp3d extrusionH="57150">
              <a:bevelT w="69850" h="69850" prst="divot"/>
            </a:sp3d>
          </a:bodyPr>
          <a:lstStyle/>
          <a:p>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a:solidFill>
                <a:srgbClr val="92D050"/>
              </a:solidFill>
              <a:effectLst>
                <a:glow rad="63500">
                  <a:schemeClr val="accent6">
                    <a:satMod val="175000"/>
                    <a:alpha val="40000"/>
                  </a:schemeClr>
                </a:glow>
              </a:effectLst>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304800" y="1219200"/>
            <a:ext cx="7772400" cy="5334000"/>
          </a:xfrm>
        </p:spPr>
        <p:txBody>
          <a:bodyPr>
            <a:normAutofit/>
          </a:bodyPr>
          <a:lstStyle/>
          <a:p>
            <a:pPr algn="l"/>
            <a:r>
              <a:rPr lang="en-US" sz="4700" b="1" dirty="0">
                <a:solidFill>
                  <a:srgbClr val="FFFF00"/>
                </a:solidFill>
              </a:rPr>
              <a:t>Psalm 19:7-11</a:t>
            </a:r>
            <a:endParaRPr lang="en-US" sz="4700" dirty="0">
              <a:solidFill>
                <a:srgbClr val="FFFF00"/>
              </a:solidFill>
            </a:endParaRPr>
          </a:p>
          <a:p>
            <a:pPr algn="l"/>
            <a:r>
              <a:rPr lang="en-US" sz="3600" i="1" dirty="0" smtClean="0">
                <a:solidFill>
                  <a:srgbClr val="FFFF00"/>
                </a:solidFill>
              </a:rPr>
              <a:t>The</a:t>
            </a:r>
            <a:r>
              <a:rPr lang="en-US" sz="3600" b="1" i="1" dirty="0" smtClean="0">
                <a:solidFill>
                  <a:srgbClr val="FFFF00"/>
                </a:solidFill>
              </a:rPr>
              <a:t> </a:t>
            </a:r>
            <a:r>
              <a:rPr lang="en-US" sz="3600" b="1" i="1" dirty="0">
                <a:solidFill>
                  <a:schemeClr val="bg1"/>
                </a:solidFill>
              </a:rPr>
              <a:t>law</a:t>
            </a:r>
            <a:r>
              <a:rPr lang="en-US" sz="3600" b="1" i="1" dirty="0">
                <a:solidFill>
                  <a:srgbClr val="FFFF00"/>
                </a:solidFill>
              </a:rPr>
              <a:t> </a:t>
            </a:r>
            <a:r>
              <a:rPr lang="en-US" sz="3600" i="1" dirty="0">
                <a:solidFill>
                  <a:srgbClr val="FFFF00"/>
                </a:solidFill>
              </a:rPr>
              <a:t>of the LORD is perfect, converting the soul; the </a:t>
            </a:r>
            <a:r>
              <a:rPr lang="en-US" sz="3600" b="1" i="1" dirty="0">
                <a:solidFill>
                  <a:schemeClr val="bg1"/>
                </a:solidFill>
              </a:rPr>
              <a:t>testimony</a:t>
            </a:r>
            <a:r>
              <a:rPr lang="en-US" sz="3600" i="1" dirty="0">
                <a:solidFill>
                  <a:srgbClr val="FFFF00"/>
                </a:solidFill>
              </a:rPr>
              <a:t> of the LORD is sure, making wise the simple; 8 The</a:t>
            </a:r>
            <a:r>
              <a:rPr lang="en-US" sz="3600" b="1" i="1" dirty="0">
                <a:solidFill>
                  <a:srgbClr val="FFFF00"/>
                </a:solidFill>
              </a:rPr>
              <a:t> </a:t>
            </a:r>
            <a:r>
              <a:rPr lang="en-US" sz="3600" b="1" i="1" dirty="0">
                <a:solidFill>
                  <a:schemeClr val="bg1"/>
                </a:solidFill>
              </a:rPr>
              <a:t>statutes</a:t>
            </a:r>
            <a:r>
              <a:rPr lang="en-US" sz="3600" i="1" dirty="0">
                <a:solidFill>
                  <a:srgbClr val="FFFF00"/>
                </a:solidFill>
              </a:rPr>
              <a:t> of the LORD are right, rejoicing the heart; the </a:t>
            </a:r>
            <a:r>
              <a:rPr lang="en-US" sz="3600" b="1" i="1" dirty="0">
                <a:solidFill>
                  <a:schemeClr val="bg1"/>
                </a:solidFill>
              </a:rPr>
              <a:t>commandment</a:t>
            </a:r>
            <a:r>
              <a:rPr lang="en-US" sz="3600" b="1" i="1" dirty="0">
                <a:solidFill>
                  <a:srgbClr val="FFFF00"/>
                </a:solidFill>
              </a:rPr>
              <a:t> </a:t>
            </a:r>
            <a:r>
              <a:rPr lang="en-US" sz="3600" i="1" dirty="0">
                <a:solidFill>
                  <a:srgbClr val="FFFF00"/>
                </a:solidFill>
              </a:rPr>
              <a:t>of the LORD is pure, enlightening the eyes; </a:t>
            </a:r>
            <a:r>
              <a:rPr lang="en-US" sz="3600" i="1" dirty="0" smtClean="0">
                <a:solidFill>
                  <a:srgbClr val="FFFF00"/>
                </a:solidFill>
              </a:rPr>
              <a:t>9 The </a:t>
            </a:r>
            <a:r>
              <a:rPr lang="en-US" sz="3600" b="1" i="1" dirty="0" smtClean="0">
                <a:solidFill>
                  <a:schemeClr val="bg1"/>
                </a:solidFill>
              </a:rPr>
              <a:t>fear</a:t>
            </a:r>
            <a:r>
              <a:rPr lang="en-US" sz="3600" i="1" dirty="0" smtClean="0">
                <a:solidFill>
                  <a:srgbClr val="FFFF00"/>
                </a:solidFill>
              </a:rPr>
              <a:t> of the LORD is clean, …</a:t>
            </a:r>
            <a:endParaRPr lang="en-US" sz="3600" dirty="0">
              <a:solidFill>
                <a:srgbClr val="FFFF00"/>
              </a:solidFill>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219200"/>
            <a:ext cx="8229600" cy="5638800"/>
          </a:xfrm>
        </p:spPr>
        <p:txBody>
          <a:bodyPr>
            <a:noAutofit/>
          </a:bodyPr>
          <a:lstStyle/>
          <a:p>
            <a:pPr algn="l"/>
            <a:endParaRPr lang="en-US" sz="1800" b="1" dirty="0" smtClean="0">
              <a:solidFill>
                <a:srgbClr val="FFFF00"/>
              </a:solidFill>
            </a:endParaRPr>
          </a:p>
          <a:p>
            <a:pPr algn="l"/>
            <a:r>
              <a:rPr lang="en-US" sz="4000" b="1" dirty="0" smtClean="0">
                <a:solidFill>
                  <a:srgbClr val="FFFF00"/>
                </a:solidFill>
              </a:rPr>
              <a:t>2 </a:t>
            </a:r>
            <a:r>
              <a:rPr lang="en-US" sz="4000" b="1" dirty="0">
                <a:solidFill>
                  <a:srgbClr val="FFFF00"/>
                </a:solidFill>
              </a:rPr>
              <a:t>Timothy 3:14-17</a:t>
            </a:r>
            <a:endParaRPr lang="en-US" sz="4000" dirty="0">
              <a:solidFill>
                <a:srgbClr val="FFFF00"/>
              </a:solidFill>
            </a:endParaRPr>
          </a:p>
          <a:p>
            <a:pPr algn="l"/>
            <a:r>
              <a:rPr lang="en-US" sz="3600" b="1" dirty="0">
                <a:solidFill>
                  <a:srgbClr val="FFFF00"/>
                </a:solidFill>
              </a:rPr>
              <a:t> </a:t>
            </a:r>
            <a:r>
              <a:rPr lang="en-US" sz="3600" i="1" dirty="0" smtClean="0">
                <a:solidFill>
                  <a:srgbClr val="FFFF00"/>
                </a:solidFill>
              </a:rPr>
              <a:t>But </a:t>
            </a:r>
            <a:r>
              <a:rPr lang="en-US" sz="3600" i="1" dirty="0">
                <a:solidFill>
                  <a:srgbClr val="FFFF00"/>
                </a:solidFill>
              </a:rPr>
              <a:t>you must </a:t>
            </a:r>
            <a:r>
              <a:rPr lang="en-US" sz="3600" b="1" i="1" dirty="0">
                <a:solidFill>
                  <a:schemeClr val="bg1"/>
                </a:solidFill>
              </a:rPr>
              <a:t>continue in the things which you have learned</a:t>
            </a:r>
            <a:r>
              <a:rPr lang="en-US" sz="3600" i="1" dirty="0">
                <a:solidFill>
                  <a:srgbClr val="FFFF00"/>
                </a:solidFill>
              </a:rPr>
              <a:t> and been assured of, knowing from whom you have learned them, and that from childhood you have known the Holy Scriptures, which are able to make you wise for salvation through faith which is in Christ Jesus. </a:t>
            </a:r>
            <a:endParaRPr lang="en-US" sz="3600" dirty="0">
              <a:solidFill>
                <a:srgbClr val="FFFF00"/>
              </a:solidFill>
            </a:endParaRPr>
          </a:p>
          <a:p>
            <a:pPr algn="l"/>
            <a:r>
              <a:rPr lang="en-US" dirty="0" smtClean="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algn="l"/>
            <a:endParaRPr lang="en-US" sz="1800" b="1" dirty="0" smtClean="0">
              <a:solidFill>
                <a:srgbClr val="FFFF00"/>
              </a:solidFill>
            </a:endParaRPr>
          </a:p>
          <a:p>
            <a:pPr algn="l"/>
            <a:r>
              <a:rPr lang="en-US" sz="4000" b="1" dirty="0" smtClean="0">
                <a:solidFill>
                  <a:srgbClr val="FFFF00"/>
                </a:solidFill>
              </a:rPr>
              <a:t>2 </a:t>
            </a:r>
            <a:r>
              <a:rPr lang="en-US" sz="4000" b="1" dirty="0">
                <a:solidFill>
                  <a:srgbClr val="FFFF00"/>
                </a:solidFill>
              </a:rPr>
              <a:t>Timothy 3:14-17</a:t>
            </a:r>
            <a:endParaRPr lang="en-US" sz="4000" dirty="0">
              <a:solidFill>
                <a:srgbClr val="FFFF00"/>
              </a:solidFill>
            </a:endParaRPr>
          </a:p>
          <a:p>
            <a:pPr algn="l"/>
            <a:r>
              <a:rPr lang="en-US" sz="3600" b="1" dirty="0">
                <a:solidFill>
                  <a:srgbClr val="FFFF00"/>
                </a:solidFill>
              </a:rPr>
              <a:t> </a:t>
            </a:r>
            <a:r>
              <a:rPr lang="en-US" sz="3600" i="1" dirty="0" smtClean="0">
                <a:solidFill>
                  <a:srgbClr val="FFFF00"/>
                </a:solidFill>
              </a:rPr>
              <a:t>… All Scripture is given by inspiration of God, and is profitable for doctrine, for reproof, for correction, for instruction in righteousness, </a:t>
            </a:r>
            <a:r>
              <a:rPr lang="en-US" sz="3600" b="1" i="1" dirty="0" smtClean="0">
                <a:solidFill>
                  <a:schemeClr val="bg1"/>
                </a:solidFill>
              </a:rPr>
              <a:t>that the man of God may be complete, thoroughly equipped for every good work.</a:t>
            </a:r>
            <a:endParaRPr lang="en-US" sz="3600" dirty="0">
              <a:solidFill>
                <a:schemeClr val="bg1"/>
              </a:solidFill>
            </a:endParaRPr>
          </a:p>
          <a:p>
            <a:pPr algn="l"/>
            <a:r>
              <a:rPr lang="en-US" dirty="0" smtClean="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algn="l"/>
            <a:endParaRPr lang="en-US" sz="4000" b="1" dirty="0" smtClean="0">
              <a:solidFill>
                <a:srgbClr val="FFFF00"/>
              </a:solidFill>
            </a:endParaRPr>
          </a:p>
          <a:p>
            <a:pPr algn="l"/>
            <a:r>
              <a:rPr lang="en-US" sz="4800" b="1" dirty="0" smtClean="0">
                <a:solidFill>
                  <a:schemeClr val="bg1"/>
                </a:solidFill>
              </a:rPr>
              <a:t>How </a:t>
            </a:r>
            <a:r>
              <a:rPr lang="en-US" sz="4800" b="1" dirty="0">
                <a:solidFill>
                  <a:schemeClr val="bg1"/>
                </a:solidFill>
              </a:rPr>
              <a:t>can I </a:t>
            </a:r>
            <a:r>
              <a:rPr lang="en-US" sz="4800" b="1" dirty="0" smtClean="0">
                <a:solidFill>
                  <a:schemeClr val="bg1"/>
                </a:solidFill>
              </a:rPr>
              <a:t>…</a:t>
            </a:r>
          </a:p>
          <a:p>
            <a:pPr algn="l"/>
            <a:r>
              <a:rPr lang="en-US" sz="4800" b="1" dirty="0" smtClean="0">
                <a:solidFill>
                  <a:schemeClr val="bg1"/>
                </a:solidFill>
              </a:rPr>
              <a:t>         …grow </a:t>
            </a:r>
            <a:r>
              <a:rPr lang="en-US" sz="4800" b="1" dirty="0">
                <a:solidFill>
                  <a:schemeClr val="bg1"/>
                </a:solidFill>
              </a:rPr>
              <a:t>in the Word?</a:t>
            </a:r>
            <a:endParaRPr lang="en-US" sz="4800" dirty="0">
              <a:solidFill>
                <a:schemeClr val="bg1"/>
              </a:solidFill>
            </a:endParaRPr>
          </a:p>
          <a:p>
            <a:pPr algn="l"/>
            <a:endParaRPr lang="en-US" sz="4000" b="1" dirty="0" smtClean="0">
              <a:solidFill>
                <a:srgbClr val="FFFF00"/>
              </a:solidFill>
            </a:endParaRPr>
          </a:p>
          <a:p>
            <a:pPr algn="l"/>
            <a:r>
              <a:rPr lang="en-US" dirty="0" smtClean="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lvl="0" algn="l"/>
            <a:endParaRPr lang="en-US" sz="4000" b="1" i="1" dirty="0" smtClean="0">
              <a:solidFill>
                <a:srgbClr val="FFFF00"/>
              </a:solidFill>
            </a:endParaRPr>
          </a:p>
          <a:p>
            <a:pPr lvl="0" algn="l"/>
            <a:r>
              <a:rPr lang="en-US" sz="4000" b="1" i="1" dirty="0" smtClean="0">
                <a:solidFill>
                  <a:srgbClr val="FFFF00"/>
                </a:solidFill>
              </a:rPr>
              <a:t>1.  I </a:t>
            </a:r>
            <a:r>
              <a:rPr lang="en-US" sz="4000" b="1" i="1" dirty="0">
                <a:solidFill>
                  <a:srgbClr val="FFFF00"/>
                </a:solidFill>
              </a:rPr>
              <a:t>grow in His Word by </a:t>
            </a:r>
            <a:r>
              <a:rPr lang="en-US" sz="4000" b="1" i="1" dirty="0">
                <a:solidFill>
                  <a:schemeClr val="bg1"/>
                </a:solidFill>
              </a:rPr>
              <a:t>hearing </a:t>
            </a:r>
            <a:r>
              <a:rPr lang="en-US" sz="4000" b="1" i="1" dirty="0" smtClean="0">
                <a:solidFill>
                  <a:schemeClr val="bg1"/>
                </a:solidFill>
              </a:rPr>
              <a:t>it</a:t>
            </a:r>
            <a:endParaRPr lang="en-US" sz="4000" i="1" dirty="0">
              <a:solidFill>
                <a:schemeClr val="bg1"/>
              </a:solidFill>
            </a:endParaRPr>
          </a:p>
          <a:p>
            <a:pPr algn="l"/>
            <a:endParaRPr lang="en-US" sz="3600" dirty="0" smtClean="0">
              <a:solidFill>
                <a:srgbClr val="FFFF00"/>
              </a:solidFill>
            </a:endParaRPr>
          </a:p>
          <a:p>
            <a:pPr algn="l"/>
            <a:r>
              <a:rPr lang="en-US" sz="3600" dirty="0" smtClean="0">
                <a:solidFill>
                  <a:srgbClr val="FFFF00"/>
                </a:solidFill>
              </a:rPr>
              <a:t>Acts 2:42</a:t>
            </a:r>
          </a:p>
          <a:p>
            <a:pPr algn="l"/>
            <a:r>
              <a:rPr lang="en-US" sz="3600" i="1" dirty="0" smtClean="0">
                <a:solidFill>
                  <a:srgbClr val="FFFF00"/>
                </a:solidFill>
              </a:rPr>
              <a:t>And </a:t>
            </a:r>
            <a:r>
              <a:rPr lang="en-US" sz="3600" i="1" dirty="0">
                <a:solidFill>
                  <a:srgbClr val="FFFF00"/>
                </a:solidFill>
              </a:rPr>
              <a:t>they continued steadfastly in the apostles’ doctrine and fellowship, in the breaking of bread, and in prayers.</a:t>
            </a:r>
            <a:r>
              <a:rPr lang="en-US" sz="3600" dirty="0">
                <a:solidFill>
                  <a:srgbClr val="FFFF00"/>
                </a:solidFill>
              </a:rPr>
              <a:t>  </a:t>
            </a:r>
            <a:endParaRPr lang="en-US" sz="3600" dirty="0" smtClean="0">
              <a:solidFill>
                <a:srgbClr val="FFFF00"/>
              </a:solidFill>
            </a:endParaRP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marL="742950" indent="-742950" algn="l"/>
            <a:endParaRPr lang="en-US" sz="2000" i="1" dirty="0" smtClean="0">
              <a:solidFill>
                <a:srgbClr val="FFFF00"/>
              </a:solidFill>
            </a:endParaRPr>
          </a:p>
          <a:p>
            <a:pPr marL="742950" indent="-742950" algn="l"/>
            <a:endParaRPr lang="en-US" sz="2000" i="1" dirty="0" smtClean="0">
              <a:solidFill>
                <a:srgbClr val="FFFF00"/>
              </a:solidFill>
            </a:endParaRPr>
          </a:p>
          <a:p>
            <a:pPr marL="742950" indent="-742950" algn="l"/>
            <a:r>
              <a:rPr lang="en-US" sz="3600" i="1" dirty="0" smtClean="0">
                <a:solidFill>
                  <a:srgbClr val="FFFF00"/>
                </a:solidFill>
              </a:rPr>
              <a:t>Acts 17:11</a:t>
            </a:r>
          </a:p>
          <a:p>
            <a:pPr algn="l"/>
            <a:r>
              <a:rPr lang="en-US" sz="3600" i="1" dirty="0" smtClean="0">
                <a:solidFill>
                  <a:srgbClr val="FFFF00"/>
                </a:solidFill>
              </a:rPr>
              <a:t>These were more fair-minded than those in Thessalonica, in that they received the word with all readiness, and searched the Scriptures daily to find out whether these things were so.</a:t>
            </a:r>
            <a:r>
              <a:rPr lang="en-US" sz="3600" dirty="0" smtClean="0">
                <a:solidFill>
                  <a:srgbClr val="FFFF00"/>
                </a:solidFill>
              </a:rPr>
              <a:t>   </a:t>
            </a:r>
            <a:endParaRPr lang="en-US" sz="3600" b="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marL="742950" indent="-742950" algn="l"/>
            <a:endParaRPr lang="en-US" sz="2000" i="1" dirty="0" smtClean="0">
              <a:solidFill>
                <a:srgbClr val="FFFF00"/>
              </a:solidFill>
            </a:endParaRPr>
          </a:p>
          <a:p>
            <a:pPr lvl="0" algn="l"/>
            <a:r>
              <a:rPr lang="en-US" sz="4000" b="1" i="1" dirty="0" smtClean="0">
                <a:solidFill>
                  <a:srgbClr val="FFFF00"/>
                </a:solidFill>
              </a:rPr>
              <a:t>2.  I </a:t>
            </a:r>
            <a:r>
              <a:rPr lang="en-US" sz="4000" b="1" i="1" dirty="0">
                <a:solidFill>
                  <a:srgbClr val="FFFF00"/>
                </a:solidFill>
              </a:rPr>
              <a:t>grow in His Word by </a:t>
            </a:r>
            <a:r>
              <a:rPr lang="en-US" sz="4000" b="1" i="1" dirty="0">
                <a:solidFill>
                  <a:schemeClr val="bg1"/>
                </a:solidFill>
              </a:rPr>
              <a:t>reading </a:t>
            </a:r>
            <a:r>
              <a:rPr lang="en-US" sz="4000" b="1" i="1" dirty="0" smtClean="0">
                <a:solidFill>
                  <a:schemeClr val="bg1"/>
                </a:solidFill>
              </a:rPr>
              <a:t>it</a:t>
            </a:r>
            <a:endParaRPr lang="en-US" sz="4000" i="1" dirty="0">
              <a:solidFill>
                <a:schemeClr val="bg1"/>
              </a:solidFill>
            </a:endParaRPr>
          </a:p>
          <a:p>
            <a:pPr algn="l"/>
            <a:r>
              <a:rPr lang="en-US" sz="1800" b="1" dirty="0">
                <a:solidFill>
                  <a:srgbClr val="FFFF00"/>
                </a:solidFill>
              </a:rPr>
              <a:t> </a:t>
            </a:r>
            <a:endParaRPr lang="en-US" sz="1800" b="1" dirty="0" smtClean="0">
              <a:solidFill>
                <a:srgbClr val="FFFF00"/>
              </a:solidFill>
            </a:endParaRPr>
          </a:p>
          <a:p>
            <a:pPr algn="l"/>
            <a:r>
              <a:rPr lang="en-US" sz="3600" dirty="0" smtClean="0">
                <a:solidFill>
                  <a:srgbClr val="FFFF00"/>
                </a:solidFill>
              </a:rPr>
              <a:t>I Peter 2:2-3</a:t>
            </a:r>
            <a:endParaRPr lang="en-US" sz="3600" dirty="0">
              <a:solidFill>
                <a:srgbClr val="FFFF00"/>
              </a:solidFill>
            </a:endParaRPr>
          </a:p>
          <a:p>
            <a:pPr algn="l"/>
            <a:r>
              <a:rPr lang="en-US" sz="3600" i="1" dirty="0">
                <a:solidFill>
                  <a:srgbClr val="FFFF00"/>
                </a:solidFill>
              </a:rPr>
              <a:t>…as newborn babes, desire the pure milk of the word, that you may grow thereby, if indeed you have tasted that the Lord is gracious.</a:t>
            </a:r>
            <a:r>
              <a:rPr lang="en-US" sz="3600" dirty="0">
                <a:solidFill>
                  <a:srgbClr val="FFFF00"/>
                </a:solidFill>
              </a:rPr>
              <a:t>  </a:t>
            </a:r>
          </a:p>
          <a:p>
            <a:pPr marL="742950" indent="-742950" algn="l"/>
            <a:endParaRPr lang="en-US" sz="2000" i="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lvl="0" algn="l"/>
            <a:endParaRPr lang="en-US" sz="2000" b="1" dirty="0" smtClean="0">
              <a:solidFill>
                <a:srgbClr val="FFFF00"/>
              </a:solidFill>
            </a:endParaRPr>
          </a:p>
          <a:p>
            <a:pPr lvl="0" algn="l"/>
            <a:r>
              <a:rPr lang="en-US" sz="4000" b="1" i="1" dirty="0" smtClean="0">
                <a:solidFill>
                  <a:srgbClr val="FFFF00"/>
                </a:solidFill>
              </a:rPr>
              <a:t>3.  I </a:t>
            </a:r>
            <a:r>
              <a:rPr lang="en-US" sz="4000" b="1" i="1" dirty="0">
                <a:solidFill>
                  <a:srgbClr val="FFFF00"/>
                </a:solidFill>
              </a:rPr>
              <a:t>grow in His Word by </a:t>
            </a:r>
            <a:r>
              <a:rPr lang="en-US" sz="4000" b="1" i="1" dirty="0">
                <a:solidFill>
                  <a:schemeClr val="bg1"/>
                </a:solidFill>
              </a:rPr>
              <a:t>studying </a:t>
            </a:r>
            <a:r>
              <a:rPr lang="en-US" sz="4000" b="1" i="1" dirty="0" smtClean="0">
                <a:solidFill>
                  <a:schemeClr val="bg1"/>
                </a:solidFill>
              </a:rPr>
              <a:t>it</a:t>
            </a:r>
            <a:endParaRPr lang="en-US" sz="4000" i="1" dirty="0">
              <a:solidFill>
                <a:schemeClr val="bg1"/>
              </a:solidFill>
            </a:endParaRPr>
          </a:p>
          <a:p>
            <a:pPr algn="l"/>
            <a:r>
              <a:rPr lang="en-US" sz="3600" dirty="0">
                <a:solidFill>
                  <a:srgbClr val="FFFF00"/>
                </a:solidFill>
              </a:rPr>
              <a:t> </a:t>
            </a:r>
          </a:p>
          <a:p>
            <a:pPr algn="l"/>
            <a:r>
              <a:rPr lang="en-US" sz="3600" i="1" dirty="0" smtClean="0">
                <a:solidFill>
                  <a:srgbClr val="FFFF00"/>
                </a:solidFill>
              </a:rPr>
              <a:t> </a:t>
            </a:r>
            <a:r>
              <a:rPr lang="en-US" sz="3600" dirty="0" smtClean="0">
                <a:solidFill>
                  <a:srgbClr val="FFFF00"/>
                </a:solidFill>
              </a:rPr>
              <a:t>II Timothy 2:15</a:t>
            </a:r>
          </a:p>
          <a:p>
            <a:pPr algn="l"/>
            <a:r>
              <a:rPr lang="en-US" sz="3600" i="1" dirty="0" smtClean="0">
                <a:solidFill>
                  <a:srgbClr val="FFFF00"/>
                </a:solidFill>
              </a:rPr>
              <a:t>Be </a:t>
            </a:r>
            <a:r>
              <a:rPr lang="en-US" sz="3600" i="1" dirty="0">
                <a:solidFill>
                  <a:srgbClr val="FFFF00"/>
                </a:solidFill>
              </a:rPr>
              <a:t>diligent to present yourself approved to God, a worker who does not need to be ashamed, rightly dividing the word of truth.	</a:t>
            </a:r>
            <a:endParaRPr lang="en-US" sz="3600" dirty="0">
              <a:solidFill>
                <a:srgbClr val="FFFF00"/>
              </a:solidFill>
            </a:endParaRPr>
          </a:p>
          <a:p>
            <a:pPr marL="742950" indent="-742950" algn="l"/>
            <a:endParaRPr lang="en-US" sz="2000" i="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6"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lvl="0" algn="l"/>
            <a:r>
              <a:rPr lang="en-US" sz="3600" b="1" i="1" dirty="0" smtClean="0">
                <a:solidFill>
                  <a:srgbClr val="FFFF00"/>
                </a:solidFill>
              </a:rPr>
              <a:t>4.  I </a:t>
            </a:r>
            <a:r>
              <a:rPr lang="en-US" sz="3600" b="1" i="1" dirty="0">
                <a:solidFill>
                  <a:srgbClr val="FFFF00"/>
                </a:solidFill>
              </a:rPr>
              <a:t>grow in His Word by </a:t>
            </a:r>
            <a:r>
              <a:rPr lang="en-US" sz="3600" b="1" i="1" dirty="0">
                <a:solidFill>
                  <a:schemeClr val="bg1"/>
                </a:solidFill>
              </a:rPr>
              <a:t>meditating on </a:t>
            </a:r>
            <a:r>
              <a:rPr lang="en-US" sz="3600" b="1" i="1" dirty="0" smtClean="0">
                <a:solidFill>
                  <a:schemeClr val="bg1"/>
                </a:solidFill>
              </a:rPr>
              <a:t>it</a:t>
            </a:r>
            <a:endParaRPr lang="en-US" sz="3600" i="1" dirty="0">
              <a:solidFill>
                <a:schemeClr val="bg1"/>
              </a:solidFill>
            </a:endParaRPr>
          </a:p>
          <a:p>
            <a:pPr algn="l"/>
            <a:r>
              <a:rPr lang="en-US" sz="1800" dirty="0">
                <a:solidFill>
                  <a:srgbClr val="FFFF00"/>
                </a:solidFill>
              </a:rPr>
              <a:t> </a:t>
            </a:r>
          </a:p>
          <a:p>
            <a:pPr algn="l"/>
            <a:r>
              <a:rPr lang="en-US" sz="3600" dirty="0" smtClean="0">
                <a:solidFill>
                  <a:srgbClr val="FFFF00"/>
                </a:solidFill>
              </a:rPr>
              <a:t>Joshua 1:8</a:t>
            </a:r>
          </a:p>
          <a:p>
            <a:pPr algn="l"/>
            <a:r>
              <a:rPr lang="en-US" sz="3600" i="1" dirty="0" smtClean="0">
                <a:solidFill>
                  <a:srgbClr val="FFFF00"/>
                </a:solidFill>
              </a:rPr>
              <a:t>This </a:t>
            </a:r>
            <a:r>
              <a:rPr lang="en-US" sz="3600" i="1" dirty="0">
                <a:solidFill>
                  <a:srgbClr val="FFFF00"/>
                </a:solidFill>
              </a:rPr>
              <a:t>Book of the Law shall not depart from your mouth, but you shall meditate in it day and night, that you may observe to do according to all that is written in it. For then you will make your way prosperous, and then you will have good success.   </a:t>
            </a:r>
            <a:endParaRPr lang="en-US" sz="3600" dirty="0">
              <a:solidFill>
                <a:srgbClr val="FFFF00"/>
              </a:solidFill>
            </a:endParaRPr>
          </a:p>
          <a:p>
            <a:pPr marL="742950" indent="-742950" algn="l"/>
            <a:endParaRPr lang="en-US" sz="2000" i="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lvl="0" algn="l"/>
            <a:endParaRPr lang="en-US" sz="3600" b="1" dirty="0" smtClean="0">
              <a:solidFill>
                <a:srgbClr val="FFFF00"/>
              </a:solidFill>
            </a:endParaRPr>
          </a:p>
          <a:p>
            <a:pPr lvl="0" algn="l"/>
            <a:r>
              <a:rPr lang="en-US" sz="3800" b="1" i="1" dirty="0" smtClean="0">
                <a:solidFill>
                  <a:srgbClr val="FFFF00"/>
                </a:solidFill>
              </a:rPr>
              <a:t>5.  I </a:t>
            </a:r>
            <a:r>
              <a:rPr lang="en-US" sz="3800" b="1" i="1" dirty="0">
                <a:solidFill>
                  <a:srgbClr val="FFFF00"/>
                </a:solidFill>
              </a:rPr>
              <a:t>grow in His Word by </a:t>
            </a:r>
            <a:r>
              <a:rPr lang="en-US" sz="3800" b="1" i="1" dirty="0">
                <a:solidFill>
                  <a:schemeClr val="bg1"/>
                </a:solidFill>
              </a:rPr>
              <a:t>memorizing </a:t>
            </a:r>
            <a:r>
              <a:rPr lang="en-US" sz="3800" b="1" i="1" dirty="0" smtClean="0">
                <a:solidFill>
                  <a:schemeClr val="bg1"/>
                </a:solidFill>
              </a:rPr>
              <a:t>it</a:t>
            </a:r>
            <a:endParaRPr lang="en-US" sz="3800" i="1" dirty="0">
              <a:solidFill>
                <a:schemeClr val="bg1"/>
              </a:solidFill>
            </a:endParaRPr>
          </a:p>
          <a:p>
            <a:pPr algn="l"/>
            <a:r>
              <a:rPr lang="en-US" sz="3600" dirty="0">
                <a:solidFill>
                  <a:srgbClr val="FFFF00"/>
                </a:solidFill>
              </a:rPr>
              <a:t> </a:t>
            </a:r>
          </a:p>
          <a:p>
            <a:pPr algn="l"/>
            <a:r>
              <a:rPr lang="en-US" sz="3600" dirty="0" smtClean="0">
                <a:solidFill>
                  <a:srgbClr val="FFFF00"/>
                </a:solidFill>
              </a:rPr>
              <a:t>Psalm 119:11</a:t>
            </a:r>
          </a:p>
          <a:p>
            <a:pPr algn="l"/>
            <a:r>
              <a:rPr lang="en-US" sz="3600" i="1" dirty="0" smtClean="0">
                <a:solidFill>
                  <a:srgbClr val="FFFF00"/>
                </a:solidFill>
              </a:rPr>
              <a:t>Your </a:t>
            </a:r>
            <a:r>
              <a:rPr lang="en-US" sz="3600" i="1" dirty="0">
                <a:solidFill>
                  <a:srgbClr val="FFFF00"/>
                </a:solidFill>
              </a:rPr>
              <a:t>word I have hidden in my heart, that I might not sin against You. 											</a:t>
            </a:r>
            <a:endParaRPr lang="en-US" sz="3600" dirty="0">
              <a:solidFill>
                <a:srgbClr val="FFFF00"/>
              </a:solidFill>
            </a:endParaRPr>
          </a:p>
          <a:p>
            <a:pPr marL="742950" indent="-742950" algn="l"/>
            <a:endParaRPr lang="en-US" sz="2000" i="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lvl="0" algn="l"/>
            <a:r>
              <a:rPr lang="en-US" sz="4000" b="1" i="1" dirty="0" smtClean="0">
                <a:solidFill>
                  <a:srgbClr val="FFFF00"/>
                </a:solidFill>
              </a:rPr>
              <a:t>6.  I </a:t>
            </a:r>
            <a:r>
              <a:rPr lang="en-US" sz="4000" b="1" i="1" dirty="0">
                <a:solidFill>
                  <a:srgbClr val="FFFF00"/>
                </a:solidFill>
              </a:rPr>
              <a:t>grow in His Word by </a:t>
            </a:r>
            <a:r>
              <a:rPr lang="en-US" sz="4000" b="1" i="1" dirty="0">
                <a:solidFill>
                  <a:schemeClr val="bg1"/>
                </a:solidFill>
              </a:rPr>
              <a:t>confessing </a:t>
            </a:r>
            <a:r>
              <a:rPr lang="en-US" sz="4000" b="1" i="1" dirty="0" smtClean="0">
                <a:solidFill>
                  <a:schemeClr val="bg1"/>
                </a:solidFill>
              </a:rPr>
              <a:t>it</a:t>
            </a:r>
            <a:endParaRPr lang="en-US" sz="4000" i="1" dirty="0">
              <a:solidFill>
                <a:schemeClr val="bg1"/>
              </a:solidFill>
            </a:endParaRPr>
          </a:p>
          <a:p>
            <a:pPr algn="l"/>
            <a:r>
              <a:rPr lang="en-US" sz="2000" dirty="0">
                <a:solidFill>
                  <a:srgbClr val="FFFF00"/>
                </a:solidFill>
              </a:rPr>
              <a:t> </a:t>
            </a:r>
          </a:p>
          <a:p>
            <a:pPr algn="l"/>
            <a:r>
              <a:rPr lang="en-US" sz="3600" dirty="0" smtClean="0">
                <a:solidFill>
                  <a:srgbClr val="FFFF00"/>
                </a:solidFill>
              </a:rPr>
              <a:t>Matthew 4:10-11</a:t>
            </a:r>
          </a:p>
          <a:p>
            <a:pPr algn="l"/>
            <a:r>
              <a:rPr lang="en-US" sz="3600" i="1" dirty="0" smtClean="0">
                <a:solidFill>
                  <a:srgbClr val="FFFF00"/>
                </a:solidFill>
              </a:rPr>
              <a:t>Then </a:t>
            </a:r>
            <a:r>
              <a:rPr lang="en-US" sz="3600" i="1" dirty="0">
                <a:solidFill>
                  <a:srgbClr val="FFFF00"/>
                </a:solidFill>
              </a:rPr>
              <a:t>Jesus said to him, “Away with you, Satan! For it is written, ‘You shall worship the LORD your God, and Him only you shall serve.’” Then the devil left Him, and behold, angels came and ministered to Him.   </a:t>
            </a:r>
            <a:endParaRPr lang="en-US" sz="3600" dirty="0">
              <a:solidFill>
                <a:srgbClr val="FFFF00"/>
              </a:solidFill>
            </a:endParaRPr>
          </a:p>
          <a:p>
            <a:pPr algn="l"/>
            <a:r>
              <a:rPr lang="en-US" sz="3600" i="1" dirty="0">
                <a:solidFill>
                  <a:srgbClr val="FFFF00"/>
                </a:solidFill>
              </a:rPr>
              <a:t>											</a:t>
            </a:r>
            <a:endParaRPr lang="en-US" sz="3600" dirty="0">
              <a:solidFill>
                <a:srgbClr val="FFFF00"/>
              </a:solidFill>
            </a:endParaRPr>
          </a:p>
          <a:p>
            <a:pPr marL="742950" indent="-742950" algn="l"/>
            <a:endParaRPr lang="en-US" sz="2000" i="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20000" cy="5334000"/>
          </a:xfrm>
        </p:spPr>
        <p:txBody>
          <a:bodyPr>
            <a:normAutofit/>
          </a:bodyPr>
          <a:lstStyle/>
          <a:p>
            <a:pPr algn="l"/>
            <a:r>
              <a:rPr lang="en-US" sz="3600" b="1" dirty="0">
                <a:solidFill>
                  <a:srgbClr val="FFFF00"/>
                </a:solidFill>
              </a:rPr>
              <a:t>Psalm </a:t>
            </a:r>
            <a:r>
              <a:rPr lang="en-US" sz="3600" b="1" dirty="0" smtClean="0">
                <a:solidFill>
                  <a:srgbClr val="FFFF00"/>
                </a:solidFill>
              </a:rPr>
              <a:t>19:7-11 (cont’)</a:t>
            </a:r>
            <a:endParaRPr lang="en-US" sz="3600" dirty="0">
              <a:solidFill>
                <a:srgbClr val="FFFF00"/>
              </a:solidFill>
            </a:endParaRPr>
          </a:p>
          <a:p>
            <a:pPr algn="l"/>
            <a:r>
              <a:rPr lang="en-US" sz="3600" i="1" dirty="0" smtClean="0">
                <a:solidFill>
                  <a:srgbClr val="FFFF00"/>
                </a:solidFill>
              </a:rPr>
              <a:t>…enduring </a:t>
            </a:r>
            <a:r>
              <a:rPr lang="en-US" sz="3600" i="1" dirty="0">
                <a:solidFill>
                  <a:srgbClr val="FFFF00"/>
                </a:solidFill>
              </a:rPr>
              <a:t>forever; the </a:t>
            </a:r>
            <a:r>
              <a:rPr lang="en-US" sz="3600" b="1" i="1" dirty="0">
                <a:solidFill>
                  <a:schemeClr val="bg1"/>
                </a:solidFill>
              </a:rPr>
              <a:t>judgments</a:t>
            </a:r>
            <a:r>
              <a:rPr lang="en-US" sz="3600" i="1" dirty="0">
                <a:solidFill>
                  <a:srgbClr val="FFFF00"/>
                </a:solidFill>
              </a:rPr>
              <a:t> of the LORD are true and righteous altogether. 10 More to be desired are they than gold, yea, than much fine gold; sweeter also than honey and the honeycomb. 11 Moreover by them Your servant is warned, </a:t>
            </a:r>
            <a:r>
              <a:rPr lang="en-US" sz="3600" b="1" i="1" dirty="0">
                <a:solidFill>
                  <a:schemeClr val="bg1"/>
                </a:solidFill>
              </a:rPr>
              <a:t>and in keeping them there is great reward. </a:t>
            </a:r>
            <a:endParaRPr lang="en-US" sz="3600" dirty="0">
              <a:solidFill>
                <a:schemeClr val="bg1"/>
              </a:solidFill>
            </a:endParaRPr>
          </a:p>
          <a:p>
            <a:endParaRPr lang="en-US" dirty="0"/>
          </a:p>
        </p:txBody>
      </p:sp>
      <p:sp>
        <p:nvSpPr>
          <p:cNvPr id="4"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8229600" cy="5638800"/>
          </a:xfrm>
        </p:spPr>
        <p:txBody>
          <a:bodyPr>
            <a:noAutofit/>
          </a:bodyPr>
          <a:lstStyle/>
          <a:p>
            <a:pPr lvl="0" algn="l"/>
            <a:r>
              <a:rPr lang="en-US" sz="4400" b="1" i="1" dirty="0" smtClean="0">
                <a:solidFill>
                  <a:srgbClr val="FFFF00"/>
                </a:solidFill>
              </a:rPr>
              <a:t>7.  I </a:t>
            </a:r>
            <a:r>
              <a:rPr lang="en-US" sz="4400" b="1" i="1" dirty="0">
                <a:solidFill>
                  <a:srgbClr val="FFFF00"/>
                </a:solidFill>
              </a:rPr>
              <a:t>grow in His Word by </a:t>
            </a:r>
            <a:r>
              <a:rPr lang="en-US" sz="4400" b="1" i="1" dirty="0">
                <a:solidFill>
                  <a:schemeClr val="bg1"/>
                </a:solidFill>
              </a:rPr>
              <a:t>doing </a:t>
            </a:r>
            <a:r>
              <a:rPr lang="en-US" sz="4400" b="1" i="1" dirty="0" smtClean="0">
                <a:solidFill>
                  <a:schemeClr val="bg1"/>
                </a:solidFill>
              </a:rPr>
              <a:t>it!</a:t>
            </a:r>
            <a:endParaRPr lang="en-US" sz="4400" i="1" dirty="0">
              <a:solidFill>
                <a:schemeClr val="bg1"/>
              </a:solidFill>
            </a:endParaRPr>
          </a:p>
          <a:p>
            <a:pPr algn="l"/>
            <a:r>
              <a:rPr lang="en-US" sz="3600" dirty="0" smtClean="0">
                <a:solidFill>
                  <a:srgbClr val="FFFF00"/>
                </a:solidFill>
              </a:rPr>
              <a:t>Luke 11:28</a:t>
            </a:r>
          </a:p>
          <a:p>
            <a:pPr algn="l"/>
            <a:r>
              <a:rPr lang="en-US" sz="3600" i="1" dirty="0" smtClean="0">
                <a:solidFill>
                  <a:srgbClr val="FFFF00"/>
                </a:solidFill>
              </a:rPr>
              <a:t>But </a:t>
            </a:r>
            <a:r>
              <a:rPr lang="en-US" sz="3600" i="1" dirty="0">
                <a:solidFill>
                  <a:srgbClr val="FFFF00"/>
                </a:solidFill>
              </a:rPr>
              <a:t>He said, “More than that, blessed are those who hear the word of God and keep it!”</a:t>
            </a:r>
            <a:r>
              <a:rPr lang="en-US" sz="3600" dirty="0">
                <a:solidFill>
                  <a:srgbClr val="FFFF00"/>
                </a:solidFill>
              </a:rPr>
              <a:t> 	</a:t>
            </a:r>
          </a:p>
          <a:p>
            <a:pPr algn="l"/>
            <a:r>
              <a:rPr lang="en-US" sz="1000" dirty="0">
                <a:solidFill>
                  <a:srgbClr val="FFFF00"/>
                </a:solidFill>
              </a:rPr>
              <a:t> </a:t>
            </a:r>
          </a:p>
          <a:p>
            <a:pPr algn="l"/>
            <a:r>
              <a:rPr lang="en-US" sz="3600" dirty="0" smtClean="0">
                <a:solidFill>
                  <a:srgbClr val="FFFF00"/>
                </a:solidFill>
              </a:rPr>
              <a:t>James 1:22</a:t>
            </a:r>
          </a:p>
          <a:p>
            <a:pPr algn="l"/>
            <a:r>
              <a:rPr lang="en-US" sz="3600" i="1" dirty="0" smtClean="0">
                <a:solidFill>
                  <a:srgbClr val="FFFF00"/>
                </a:solidFill>
              </a:rPr>
              <a:t>But </a:t>
            </a:r>
            <a:r>
              <a:rPr lang="en-US" sz="3600" i="1" dirty="0">
                <a:solidFill>
                  <a:srgbClr val="FFFF00"/>
                </a:solidFill>
              </a:rPr>
              <a:t>be doers of the word, and not hearers only, deceiving yourselves.  </a:t>
            </a:r>
            <a:r>
              <a:rPr lang="en-US" sz="3600" i="1" dirty="0"/>
              <a:t>											</a:t>
            </a:r>
            <a:endParaRPr lang="en-US" sz="3600" dirty="0"/>
          </a:p>
          <a:p>
            <a:pPr algn="l"/>
            <a:r>
              <a:rPr lang="en-US" sz="3600" i="1" dirty="0">
                <a:solidFill>
                  <a:srgbClr val="FFFF00"/>
                </a:solidFill>
              </a:rPr>
              <a:t>											</a:t>
            </a:r>
            <a:endParaRPr lang="en-US" sz="3600" dirty="0">
              <a:solidFill>
                <a:srgbClr val="FFFF00"/>
              </a:solidFill>
            </a:endParaRPr>
          </a:p>
          <a:p>
            <a:pPr marL="742950" indent="-742950" algn="l"/>
            <a:endParaRPr lang="en-US" sz="2000" i="1" dirty="0" smtClean="0">
              <a:solidFill>
                <a:srgbClr val="FFFF00"/>
              </a:solidFill>
            </a:endParaRPr>
          </a:p>
          <a:p>
            <a:pPr algn="l"/>
            <a:r>
              <a:rPr lang="en-US" sz="3600" dirty="0" smtClean="0">
                <a:solidFill>
                  <a:srgbClr val="FFFF00"/>
                </a:solidFill>
              </a:rPr>
              <a:t> </a:t>
            </a:r>
          </a:p>
          <a:p>
            <a:pPr algn="l"/>
            <a:r>
              <a:rPr lang="en-US" sz="3600" dirty="0" smtClean="0">
                <a:solidFill>
                  <a:srgbClr val="FFFF00"/>
                </a:solidFill>
              </a:rPr>
              <a:t>					</a:t>
            </a:r>
            <a:endParaRPr lang="en-US" sz="3600" dirty="0">
              <a:solidFill>
                <a:srgbClr val="FFFF00"/>
              </a:solidFill>
            </a:endParaRPr>
          </a:p>
          <a:p>
            <a:pPr algn="l"/>
            <a:r>
              <a:rPr lang="en-US" sz="3600" dirty="0">
                <a:solidFill>
                  <a:srgbClr val="FFFF00"/>
                </a:solidFill>
              </a:rPr>
              <a:t> </a:t>
            </a: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lang="en-US" sz="4800" dirty="0" smtClean="0">
              <a:solidFill>
                <a:srgbClr val="92D050"/>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57400"/>
            <a:ext cx="9144000" cy="1524000"/>
          </a:xfrm>
        </p:spPr>
        <p:txBody>
          <a:bodyPr>
            <a:noAutofit/>
            <a:scene3d>
              <a:camera prst="orthographicFront"/>
              <a:lightRig rig="threePt" dir="t"/>
            </a:scene3d>
            <a:sp3d extrusionH="57150">
              <a:bevelT w="38100" h="38100" prst="relaxedInset"/>
            </a:sp3d>
          </a:bodyPr>
          <a:lstStyle/>
          <a:p>
            <a:pPr algn="l"/>
            <a:r>
              <a:rPr lang="en-US" sz="8000" b="1" i="1" dirty="0" smtClean="0">
                <a:solidFill>
                  <a:schemeClr val="bg1"/>
                </a:solidFill>
                <a:latin typeface="Lucida Calligraphy" pitchFamily="66" charset="0"/>
                <a:ea typeface="Arial Unicode MS" pitchFamily="34" charset="-128"/>
                <a:cs typeface="Arial Unicode MS" pitchFamily="34" charset="-128"/>
              </a:rPr>
              <a:t> </a:t>
            </a:r>
            <a:r>
              <a:rPr lang="en-US" sz="8000" b="1" i="1" dirty="0" smtClean="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rPr>
              <a:t>Live the Word!</a:t>
            </a:r>
            <a:endParaRPr lang="en-US" sz="8000" b="1" i="1" dirty="0">
              <a:solidFill>
                <a:srgbClr val="92D050"/>
              </a:solidFill>
              <a:effectLst>
                <a:glow rad="228600">
                  <a:schemeClr val="accent6">
                    <a:satMod val="175000"/>
                    <a:alpha val="40000"/>
                  </a:schemeClr>
                </a:glow>
              </a:effectLst>
              <a:latin typeface="Lucida Calligraphy" pitchFamily="66" charset="0"/>
              <a:ea typeface="Arial Unicode MS" pitchFamily="34" charset="-128"/>
              <a:cs typeface="Arial Unicode MS"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086600" cy="5334000"/>
          </a:xfrm>
        </p:spPr>
        <p:txBody>
          <a:bodyPr>
            <a:normAutofit/>
          </a:bodyPr>
          <a:lstStyle/>
          <a:p>
            <a:pPr algn="l"/>
            <a:endParaRPr lang="en-US" sz="3600" b="1" dirty="0">
              <a:solidFill>
                <a:srgbClr val="FFFF00"/>
              </a:solidFill>
            </a:endParaRPr>
          </a:p>
          <a:p>
            <a:pPr algn="l"/>
            <a:r>
              <a:rPr lang="en-US" sz="3600" b="1" dirty="0" smtClean="0">
                <a:solidFill>
                  <a:srgbClr val="FFFF00"/>
                </a:solidFill>
              </a:rPr>
              <a:t>Verse </a:t>
            </a:r>
            <a:r>
              <a:rPr lang="en-US" sz="3600" b="1" dirty="0">
                <a:solidFill>
                  <a:srgbClr val="FFFF00"/>
                </a:solidFill>
              </a:rPr>
              <a:t>19, </a:t>
            </a:r>
            <a:r>
              <a:rPr lang="en-US" sz="3600" b="1" dirty="0" smtClean="0">
                <a:solidFill>
                  <a:srgbClr val="FFFF00"/>
                </a:solidFill>
              </a:rPr>
              <a:t>NLT…</a:t>
            </a:r>
            <a:endParaRPr lang="en-US" sz="3600" dirty="0">
              <a:solidFill>
                <a:srgbClr val="FFFF00"/>
              </a:solidFill>
            </a:endParaRPr>
          </a:p>
          <a:p>
            <a:pPr algn="l"/>
            <a:r>
              <a:rPr lang="en-US" sz="3600" b="1" dirty="0">
                <a:solidFill>
                  <a:srgbClr val="FFFF00"/>
                </a:solidFill>
              </a:rPr>
              <a:t> </a:t>
            </a:r>
            <a:endParaRPr lang="en-US" sz="3600" dirty="0">
              <a:solidFill>
                <a:srgbClr val="FFFF00"/>
              </a:solidFill>
            </a:endParaRPr>
          </a:p>
          <a:p>
            <a:pPr algn="l"/>
            <a:r>
              <a:rPr lang="en-US" sz="3600" i="1" dirty="0">
                <a:solidFill>
                  <a:srgbClr val="FFFF00"/>
                </a:solidFill>
              </a:rPr>
              <a:t>They are a warning to those who hear them; there is great reward </a:t>
            </a:r>
            <a:r>
              <a:rPr lang="en-US" sz="3600" b="1" i="1" dirty="0">
                <a:solidFill>
                  <a:schemeClr val="bg1"/>
                </a:solidFill>
              </a:rPr>
              <a:t>for those who obey them.</a:t>
            </a:r>
            <a:endParaRPr lang="en-US" b="1" dirty="0">
              <a:solidFill>
                <a:schemeClr val="bg1"/>
              </a:solidFill>
            </a:endParaRPr>
          </a:p>
        </p:txBody>
      </p:sp>
      <p:sp>
        <p:nvSpPr>
          <p:cNvPr id="4"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lnSpcReduction="10000"/>
          </a:bodyPr>
          <a:lstStyle/>
          <a:p>
            <a:pPr algn="l"/>
            <a:r>
              <a:rPr lang="en-US" sz="3600" b="1" dirty="0">
                <a:solidFill>
                  <a:srgbClr val="FFFF00"/>
                </a:solidFill>
              </a:rPr>
              <a:t>Isaiah 66:1-2</a:t>
            </a:r>
            <a:endParaRPr lang="en-US" sz="3600" dirty="0">
              <a:solidFill>
                <a:srgbClr val="FFFF00"/>
              </a:solidFill>
            </a:endParaRPr>
          </a:p>
          <a:p>
            <a:pPr algn="l"/>
            <a:r>
              <a:rPr lang="en-US" sz="3600" b="1" dirty="0">
                <a:solidFill>
                  <a:srgbClr val="FFFF00"/>
                </a:solidFill>
              </a:rPr>
              <a:t> </a:t>
            </a:r>
            <a:r>
              <a:rPr lang="en-US" sz="3600" i="1" dirty="0" smtClean="0">
                <a:solidFill>
                  <a:srgbClr val="FFFF00"/>
                </a:solidFill>
              </a:rPr>
              <a:t>Thus </a:t>
            </a:r>
            <a:r>
              <a:rPr lang="en-US" sz="3600" i="1" dirty="0">
                <a:solidFill>
                  <a:srgbClr val="FFFF00"/>
                </a:solidFill>
              </a:rPr>
              <a:t>says the LORD: “Heaven is My throne, and earth is My footstool.  Where is the house that you will build Me?  And where is the place of My rest?  2 For all those things My hand has made, and all those things exist,” Says the LORD. “But on this one will I look: on him who is poor and of a contrite spirit, and </a:t>
            </a:r>
            <a:r>
              <a:rPr lang="en-US" sz="3600" b="1" i="1" dirty="0">
                <a:solidFill>
                  <a:schemeClr val="bg1"/>
                </a:solidFill>
              </a:rPr>
              <a:t>who trembles at My word</a:t>
            </a:r>
            <a:r>
              <a:rPr lang="en-US" sz="3600" i="1" dirty="0">
                <a:solidFill>
                  <a:srgbClr val="FFFF00"/>
                </a:solidFill>
              </a:rPr>
              <a:t>.” </a:t>
            </a:r>
            <a:endParaRPr lang="en-US" sz="3600" dirty="0">
              <a:solidFill>
                <a:srgbClr val="FFFF00"/>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algn="l"/>
            <a:endParaRPr lang="en-US" sz="3600" b="1" dirty="0" smtClean="0">
              <a:solidFill>
                <a:srgbClr val="FFFF00"/>
              </a:solidFill>
            </a:endParaRPr>
          </a:p>
          <a:p>
            <a:pPr algn="l"/>
            <a:r>
              <a:rPr lang="en-US" sz="3600" b="1" dirty="0" smtClean="0">
                <a:solidFill>
                  <a:srgbClr val="FFFF00"/>
                </a:solidFill>
              </a:rPr>
              <a:t>Verse </a:t>
            </a:r>
            <a:r>
              <a:rPr lang="en-US" sz="3600" b="1" dirty="0">
                <a:solidFill>
                  <a:srgbClr val="FFFF00"/>
                </a:solidFill>
              </a:rPr>
              <a:t>2, Message</a:t>
            </a:r>
            <a:endParaRPr lang="en-US" sz="3600" dirty="0">
              <a:solidFill>
                <a:srgbClr val="FFFF00"/>
              </a:solidFill>
            </a:endParaRPr>
          </a:p>
          <a:p>
            <a:pPr algn="l"/>
            <a:r>
              <a:rPr lang="en-US" sz="3600" dirty="0">
                <a:solidFill>
                  <a:srgbClr val="FFFF00"/>
                </a:solidFill>
              </a:rPr>
              <a:t> </a:t>
            </a:r>
          </a:p>
          <a:p>
            <a:pPr algn="l"/>
            <a:r>
              <a:rPr lang="en-US" sz="3600" i="1" dirty="0">
                <a:solidFill>
                  <a:srgbClr val="FFFF00"/>
                </a:solidFill>
              </a:rPr>
              <a:t>“I made all this! I own all this!...But there is something I’m looking for: a person simple and plain, </a:t>
            </a:r>
            <a:r>
              <a:rPr lang="en-US" sz="3600" b="1" i="1" dirty="0">
                <a:solidFill>
                  <a:schemeClr val="bg1"/>
                </a:solidFill>
              </a:rPr>
              <a:t>reverently responsive</a:t>
            </a:r>
            <a:r>
              <a:rPr lang="en-US" sz="3600" i="1" dirty="0">
                <a:solidFill>
                  <a:schemeClr val="bg1"/>
                </a:solidFill>
              </a:rPr>
              <a:t> to what I say</a:t>
            </a:r>
            <a:r>
              <a:rPr lang="en-US" sz="3600" i="1" dirty="0">
                <a:solidFill>
                  <a:srgbClr val="FFFF00"/>
                </a:solidFill>
              </a:rPr>
              <a:t>.” </a:t>
            </a:r>
            <a:endParaRPr lang="en-US" sz="3600" dirty="0">
              <a:solidFill>
                <a:srgbClr val="FFFF00"/>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algn="l"/>
            <a:r>
              <a:rPr lang="en-US" sz="3600" b="1" dirty="0">
                <a:solidFill>
                  <a:srgbClr val="FFFF00"/>
                </a:solidFill>
              </a:rPr>
              <a:t>Matthew 4:1-4</a:t>
            </a:r>
            <a:endParaRPr lang="en-US" sz="3600" dirty="0">
              <a:solidFill>
                <a:srgbClr val="FFFF00"/>
              </a:solidFill>
            </a:endParaRPr>
          </a:p>
          <a:p>
            <a:pPr algn="l"/>
            <a:r>
              <a:rPr lang="en-US" sz="3600" i="1" dirty="0" smtClean="0">
                <a:solidFill>
                  <a:srgbClr val="FFFF00"/>
                </a:solidFill>
              </a:rPr>
              <a:t>Then </a:t>
            </a:r>
            <a:r>
              <a:rPr lang="en-US" sz="3600" i="1" dirty="0">
                <a:solidFill>
                  <a:srgbClr val="FFFF00"/>
                </a:solidFill>
              </a:rPr>
              <a:t>Jesus was led up by the Spirit into the wilderness to be tempted by the devil. And when He had fasted forty days and forty nights, afterward He was hungry. Now when the tempter came to Him, he said, “If You are the Son of God, command that these stones become bread</a:t>
            </a:r>
            <a:r>
              <a:rPr lang="en-US" sz="3600" i="1" dirty="0" smtClean="0">
                <a:solidFill>
                  <a:srgbClr val="FFFF00"/>
                </a:solidFill>
              </a:rPr>
              <a:t>.” But He answered and said, </a:t>
            </a:r>
            <a:endParaRPr lang="en-US" sz="3600" dirty="0">
              <a:solidFill>
                <a:srgbClr val="FFFF00"/>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algn="l"/>
            <a:endParaRPr lang="en-US" sz="3600" b="1" dirty="0">
              <a:solidFill>
                <a:srgbClr val="FFFF00"/>
              </a:solidFill>
            </a:endParaRPr>
          </a:p>
          <a:p>
            <a:pPr algn="l"/>
            <a:r>
              <a:rPr lang="en-US" sz="3600" b="1" dirty="0" smtClean="0">
                <a:solidFill>
                  <a:srgbClr val="FFFF00"/>
                </a:solidFill>
              </a:rPr>
              <a:t>Matthew 4:1-4 (cont’)</a:t>
            </a:r>
            <a:endParaRPr lang="en-US" sz="3600" dirty="0">
              <a:solidFill>
                <a:srgbClr val="FFFF00"/>
              </a:solidFill>
            </a:endParaRPr>
          </a:p>
          <a:p>
            <a:pPr algn="l"/>
            <a:r>
              <a:rPr lang="en-US" sz="3600" i="1" dirty="0" smtClean="0">
                <a:solidFill>
                  <a:srgbClr val="FFFF00"/>
                </a:solidFill>
              </a:rPr>
              <a:t>...“It is written, ‘Man shall not live by bread alone, but by every word that proceeds from the mouth of God.’”</a:t>
            </a:r>
            <a:r>
              <a:rPr lang="en-US" sz="3600" dirty="0" smtClean="0">
                <a:solidFill>
                  <a:srgbClr val="FFFF00"/>
                </a:solidFill>
              </a:rPr>
              <a:t>   </a:t>
            </a:r>
            <a:endParaRPr lang="en-US" sz="3600" dirty="0">
              <a:solidFill>
                <a:srgbClr val="FFFF00"/>
              </a:solidFill>
            </a:endParaRPr>
          </a:p>
        </p:txBody>
      </p:sp>
      <p:sp>
        <p:nvSpPr>
          <p:cNvPr id="4"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19200"/>
            <a:ext cx="7696200" cy="5334000"/>
          </a:xfrm>
        </p:spPr>
        <p:txBody>
          <a:bodyPr>
            <a:normAutofit/>
          </a:bodyPr>
          <a:lstStyle/>
          <a:p>
            <a:pPr algn="l"/>
            <a:endParaRPr lang="en-US" sz="1200" b="1" dirty="0" smtClean="0">
              <a:solidFill>
                <a:srgbClr val="FFFF00"/>
              </a:solidFill>
            </a:endParaRPr>
          </a:p>
          <a:p>
            <a:pPr algn="l"/>
            <a:r>
              <a:rPr lang="en-US" sz="3600" b="1" dirty="0" smtClean="0">
                <a:solidFill>
                  <a:srgbClr val="FFFF00"/>
                </a:solidFill>
              </a:rPr>
              <a:t>Matthew </a:t>
            </a:r>
            <a:r>
              <a:rPr lang="en-US" sz="3600" b="1" dirty="0">
                <a:solidFill>
                  <a:srgbClr val="FFFF00"/>
                </a:solidFill>
              </a:rPr>
              <a:t>23:1-3</a:t>
            </a:r>
            <a:endParaRPr lang="en-US" sz="3600" dirty="0">
              <a:solidFill>
                <a:srgbClr val="FFFF00"/>
              </a:solidFill>
            </a:endParaRPr>
          </a:p>
          <a:p>
            <a:pPr algn="l"/>
            <a:r>
              <a:rPr lang="en-US" sz="3600" b="1" dirty="0">
                <a:solidFill>
                  <a:srgbClr val="FFFF00"/>
                </a:solidFill>
              </a:rPr>
              <a:t> </a:t>
            </a:r>
            <a:r>
              <a:rPr lang="en-US" sz="3600" i="1" dirty="0" smtClean="0">
                <a:solidFill>
                  <a:srgbClr val="FFFF00"/>
                </a:solidFill>
              </a:rPr>
              <a:t>Then </a:t>
            </a:r>
            <a:r>
              <a:rPr lang="en-US" sz="3600" i="1" dirty="0">
                <a:solidFill>
                  <a:srgbClr val="FFFF00"/>
                </a:solidFill>
              </a:rPr>
              <a:t>Jesus spoke to the multitudes and to His disciples, saying: “The scribes and the Pharisees sit in Moses’ seat.  Therefore whatever they tell you to observe, that observe and do, but do not do according to their works; </a:t>
            </a:r>
            <a:r>
              <a:rPr lang="en-US" sz="3600" i="1" dirty="0">
                <a:solidFill>
                  <a:schemeClr val="bg1"/>
                </a:solidFill>
              </a:rPr>
              <a:t>for they say, and do not do.</a:t>
            </a:r>
            <a:endParaRPr lang="en-US" sz="3600" dirty="0">
              <a:solidFill>
                <a:schemeClr val="bg1"/>
              </a:solidFill>
            </a:endParaRPr>
          </a:p>
        </p:txBody>
      </p:sp>
      <p:sp>
        <p:nvSpPr>
          <p:cNvPr id="5" name="Title 1"/>
          <p:cNvSpPr txBox="1">
            <a:spLocks/>
          </p:cNvSpPr>
          <p:nvPr/>
        </p:nvSpPr>
        <p:spPr>
          <a:xfrm>
            <a:off x="0" y="1"/>
            <a:ext cx="9144000" cy="914399"/>
          </a:xfrm>
          <a:prstGeom prst="rect">
            <a:avLst/>
          </a:prstGeom>
          <a:solidFill>
            <a:schemeClr val="accent4">
              <a:lumMod val="50000"/>
            </a:schemeClr>
          </a:solidFill>
        </p:spPr>
        <p:txBody>
          <a:bodyPr vert="horz" lIns="91440" tIns="45720" rIns="91440" bIns="45720" rtlCol="0" anchor="ctr">
            <a:noAutofit/>
          </a:bodyPr>
          <a:lstStyle/>
          <a:p>
            <a:pPr lvl="0" algn="ctr">
              <a:spcBef>
                <a:spcPct val="0"/>
              </a:spcBef>
              <a:defRPr/>
            </a:pPr>
            <a:r>
              <a:rPr lang="en-US" sz="4800" b="1" i="1" dirty="0" smtClean="0">
                <a:solidFill>
                  <a:srgbClr val="92D050"/>
                </a:solidFill>
                <a:effectLst>
                  <a:glow rad="63500">
                    <a:schemeClr val="accent6">
                      <a:satMod val="175000"/>
                      <a:alpha val="40000"/>
                    </a:schemeClr>
                  </a:glow>
                </a:effectLst>
                <a:latin typeface="Lucida Calligraphy" pitchFamily="66" charset="0"/>
                <a:ea typeface="Arial Unicode MS" pitchFamily="34" charset="-128"/>
                <a:cs typeface="Arial Unicode MS" pitchFamily="34" charset="-128"/>
              </a:rPr>
              <a:t>Living in the Word</a:t>
            </a:r>
            <a:endParaRPr kumimoji="0" lang="en-US" sz="4800" b="0" i="0" u="none" strike="noStrike" kern="1200" cap="none" spc="0" normalizeH="0" baseline="0" noProof="0" dirty="0" smtClean="0">
              <a:ln>
                <a:noFill/>
              </a:ln>
              <a:solidFill>
                <a:srgbClr val="92D050"/>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746</Words>
  <Application>Microsoft Office PowerPoint</Application>
  <PresentationFormat>On-screen Show (4:3)</PresentationFormat>
  <Paragraphs>189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     Living       in the          Word</vt:lpstr>
      <vt:lpstr>Living in the Word</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 Live the Word!</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Living         in the             Word</dc:title>
  <dc:creator> </dc:creator>
  <cp:lastModifiedBy> </cp:lastModifiedBy>
  <cp:revision>12</cp:revision>
  <dcterms:created xsi:type="dcterms:W3CDTF">2011-03-01T09:45:13Z</dcterms:created>
  <dcterms:modified xsi:type="dcterms:W3CDTF">2011-04-19T15:17:07Z</dcterms:modified>
</cp:coreProperties>
</file>