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4" r:id="rId21"/>
    <p:sldId id="343" r:id="rId22"/>
    <p:sldId id="345" r:id="rId23"/>
    <p:sldId id="346" r:id="rId24"/>
    <p:sldId id="347" r:id="rId25"/>
    <p:sldId id="348" r:id="rId26"/>
    <p:sldId id="375" r:id="rId27"/>
    <p:sldId id="350" r:id="rId28"/>
    <p:sldId id="351" r:id="rId29"/>
    <p:sldId id="352" r:id="rId30"/>
    <p:sldId id="353" r:id="rId31"/>
    <p:sldId id="354" r:id="rId32"/>
    <p:sldId id="355" r:id="rId33"/>
    <p:sldId id="356" r:id="rId34"/>
    <p:sldId id="357" r:id="rId35"/>
    <p:sldId id="358" r:id="rId36"/>
    <p:sldId id="359" r:id="rId37"/>
    <p:sldId id="360" r:id="rId38"/>
    <p:sldId id="361" r:id="rId39"/>
    <p:sldId id="362" r:id="rId40"/>
    <p:sldId id="363" r:id="rId41"/>
    <p:sldId id="376" r:id="rId42"/>
    <p:sldId id="377" r:id="rId43"/>
    <p:sldId id="378" r:id="rId44"/>
    <p:sldId id="379" r:id="rId45"/>
    <p:sldId id="368" r:id="rId46"/>
    <p:sldId id="369" r:id="rId47"/>
    <p:sldId id="370" r:id="rId48"/>
    <p:sldId id="371" r:id="rId49"/>
    <p:sldId id="372" r:id="rId50"/>
    <p:sldId id="373" r:id="rId51"/>
    <p:sldId id="37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0"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E08986-1DFB-4DCD-94FA-881B3405A94C}"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08986-1DFB-4DCD-94FA-881B3405A94C}"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08986-1DFB-4DCD-94FA-881B3405A94C}"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08986-1DFB-4DCD-94FA-881B3405A94C}"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E08986-1DFB-4DCD-94FA-881B3405A94C}"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E08986-1DFB-4DCD-94FA-881B3405A94C}"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E08986-1DFB-4DCD-94FA-881B3405A94C}" type="datetimeFigureOut">
              <a:rPr lang="en-US" smtClean="0"/>
              <a:pPr/>
              <a:t>5/19/2011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E08986-1DFB-4DCD-94FA-881B3405A94C}" type="datetimeFigureOut">
              <a:rPr lang="en-US" smtClean="0"/>
              <a:pPr/>
              <a:t>5/19/2011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08986-1DFB-4DCD-94FA-881B3405A94C}" type="datetimeFigureOut">
              <a:rPr lang="en-US" smtClean="0"/>
              <a:pPr/>
              <a:t>5/19/2011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08986-1DFB-4DCD-94FA-881B3405A94C}"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08986-1DFB-4DCD-94FA-881B3405A94C}"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A368A-A0E9-4E17-BEB9-22502F559F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08986-1DFB-4DCD-94FA-881B3405A94C}" type="datetimeFigureOut">
              <a:rPr lang="en-US" smtClean="0"/>
              <a:pPr/>
              <a:t>5/19/2011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A368A-A0E9-4E17-BEB9-22502F559F6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1323439"/>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This story illustrates three things:</a:t>
            </a:r>
            <a:endParaRPr lang="en-ZA" sz="4000" b="1" dirty="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5016758"/>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This story illustrates three things:</a:t>
            </a: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 condition of all men apart from</a:t>
            </a:r>
          </a:p>
          <a:p>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Christ </a:t>
            </a:r>
          </a:p>
          <a:p>
            <a:endParaRPr lang="en-ZA" sz="3200" b="1" dirty="0" smtClean="0">
              <a:effectLst>
                <a:glow rad="101600">
                  <a:schemeClr val="bg1">
                    <a:lumMod val="95000"/>
                    <a:lumOff val="5000"/>
                    <a:alpha val="60000"/>
                  </a:schemeClr>
                </a:glow>
                <a:outerShdw blurRad="38100" dist="38100" dir="2700000" algn="tl">
                  <a:srgbClr val="000000">
                    <a:alpha val="43137"/>
                  </a:srgbClr>
                </a:outerShdw>
              </a:effectLst>
            </a:endParaRPr>
          </a:p>
          <a:p>
            <a:pPr lvl="0">
              <a:buFont typeface="Arial" pitchFamily="34" charset="0"/>
              <a:buChar char="•"/>
            </a:pPr>
            <a:endParaRPr lang="en-US" sz="3200" b="1" dirty="0" smtClean="0">
              <a:effectLst>
                <a:glow rad="101600">
                  <a:schemeClr val="bg1">
                    <a:lumMod val="95000"/>
                    <a:lumOff val="5000"/>
                    <a:alpha val="60000"/>
                  </a:schemeClr>
                </a:glow>
                <a:outerShdw blurRad="38100" dist="38100" dir="2700000" algn="tl">
                  <a:srgbClr val="000000">
                    <a:alpha val="43137"/>
                  </a:srgbClr>
                </a:outerShdw>
              </a:effectLst>
            </a:endParaRPr>
          </a:p>
          <a:p>
            <a:pPr lvl="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endParaRPr>
          </a:p>
          <a:p>
            <a:endParaRPr lang="en-ZA" sz="4000" b="1" dirty="0">
              <a:effectLst>
                <a:glow rad="101600">
                  <a:schemeClr val="bg1">
                    <a:lumMod val="95000"/>
                    <a:lumOff val="5000"/>
                    <a:alpha val="60000"/>
                  </a:schemeClr>
                </a:glow>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6986528"/>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This story illustrates three things:</a:t>
            </a: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 condition of all men apart from</a:t>
            </a:r>
          </a:p>
          <a:p>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Christ </a:t>
            </a:r>
          </a:p>
          <a:p>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 function of our ministry to the</a:t>
            </a:r>
          </a:p>
          <a:p>
            <a:pPr lvl="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world</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7571303"/>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This story illustrates three things:</a:t>
            </a:r>
          </a:p>
          <a:p>
            <a:endParaRPr lang="en-US"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 condition of all men apart from</a:t>
            </a:r>
          </a:p>
          <a:p>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Christ </a:t>
            </a:r>
          </a:p>
          <a:p>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 function of our ministry to the</a:t>
            </a:r>
          </a:p>
          <a:p>
            <a:pPr lvl="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world</a:t>
            </a:r>
          </a:p>
          <a:p>
            <a:pPr lvl="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What it means to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be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neighborly</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ZA" sz="3200" b="1" dirty="0" smtClean="0">
              <a:effectLst>
                <a:outerShdw blurRad="38100" dist="38100" dir="2700000" algn="tl">
                  <a:srgbClr val="000000">
                    <a:alpha val="43137"/>
                  </a:srgbClr>
                </a:outerShdw>
              </a:effectLst>
            </a:endParaRPr>
          </a:p>
          <a:p>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4031873"/>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the thieves did to their victim:</a:t>
            </a:r>
            <a:endParaRPr lang="en-ZA"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40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4216539"/>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the thieves did to their victim:</a:t>
            </a:r>
            <a:endParaRPr lang="en-ZA"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They stripped the man of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his clothing</a:t>
            </a:r>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201424"/>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the thieves did to their victim:</a:t>
            </a:r>
            <a:endParaRPr lang="en-ZA"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They stripped the man of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his clothing</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They wounded the man</a:t>
            </a: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6801862"/>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the thieves did to their victim:</a:t>
            </a:r>
            <a:endParaRPr lang="en-ZA"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They stripped the man of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his clothing</a:t>
            </a:r>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They wounded the man</a:t>
            </a:r>
          </a:p>
          <a:p>
            <a:pPr lvl="0">
              <a:buFont typeface="Arial" pitchFamily="34" charset="0"/>
              <a:buChar char="•"/>
            </a:pPr>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They abandoned the man and left</a:t>
            </a:r>
          </a:p>
          <a:p>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him for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dead</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3908762"/>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effectLst>
                <a:latin typeface="Arial" pitchFamily="34" charset="0"/>
                <a:cs typeface="Arial" pitchFamily="34" charset="0"/>
              </a:rPr>
              <a:t>Luke 10:25-37</a:t>
            </a:r>
            <a:endParaRPr lang="en-ZA" sz="3600" b="1" dirty="0" smtClean="0">
              <a:effectLst>
                <a:glow rad="101600">
                  <a:schemeClr val="bg1">
                    <a:lumMod val="95000"/>
                    <a:lumOff val="5000"/>
                    <a:alpha val="60000"/>
                  </a:schemeClr>
                </a:glow>
              </a:effectLst>
              <a:latin typeface="Arial" pitchFamily="34" charset="0"/>
              <a:cs typeface="Arial" pitchFamily="34" charset="0"/>
            </a:endParaRPr>
          </a:p>
          <a:p>
            <a:r>
              <a:rPr lang="en-US" sz="3200" b="1" i="1" dirty="0" smtClean="0">
                <a:effectLst>
                  <a:glow rad="101600">
                    <a:schemeClr val="bg1">
                      <a:lumMod val="95000"/>
                      <a:lumOff val="5000"/>
                      <a:alpha val="60000"/>
                    </a:schemeClr>
                  </a:glow>
                </a:effectLst>
              </a:rPr>
              <a:t> </a:t>
            </a:r>
            <a:endParaRPr lang="en-ZA" sz="3200" b="1" i="1" dirty="0" smtClean="0">
              <a:effectLst>
                <a:glow rad="101600">
                  <a:schemeClr val="bg1">
                    <a:lumMod val="95000"/>
                    <a:lumOff val="5000"/>
                    <a:alpha val="60000"/>
                  </a:schemeClr>
                </a:glow>
              </a:effectLst>
            </a:endParaRPr>
          </a:p>
          <a:p>
            <a:r>
              <a:rPr lang="en-US" sz="3600" i="1" dirty="0" smtClean="0">
                <a:effectLst>
                  <a:glow rad="101600">
                    <a:schemeClr val="bg1">
                      <a:lumMod val="95000"/>
                      <a:lumOff val="5000"/>
                      <a:alpha val="60000"/>
                    </a:schemeClr>
                  </a:glow>
                </a:effectLst>
                <a:latin typeface="Arial" pitchFamily="34" charset="0"/>
                <a:cs typeface="Arial" pitchFamily="34" charset="0"/>
              </a:rPr>
              <a:t>And behold, a certain lawyer stood up and tested Him, saying, “Teacher, what shall I do to inherit eternal life?” </a:t>
            </a:r>
            <a:r>
              <a:rPr lang="en-US" sz="3600" i="1" baseline="30000" dirty="0" smtClean="0">
                <a:effectLst>
                  <a:glow rad="101600">
                    <a:schemeClr val="bg1">
                      <a:lumMod val="95000"/>
                      <a:lumOff val="5000"/>
                      <a:alpha val="60000"/>
                    </a:schemeClr>
                  </a:glow>
                </a:effectLst>
                <a:latin typeface="Arial" pitchFamily="34" charset="0"/>
                <a:cs typeface="Arial" pitchFamily="34" charset="0"/>
              </a:rPr>
              <a:t>26</a:t>
            </a:r>
            <a:r>
              <a:rPr lang="en-US" sz="3600" i="1" dirty="0" smtClean="0">
                <a:effectLst>
                  <a:glow rad="101600">
                    <a:schemeClr val="bg1">
                      <a:lumMod val="95000"/>
                      <a:lumOff val="5000"/>
                      <a:alpha val="60000"/>
                    </a:schemeClr>
                  </a:glow>
                </a:effectLst>
                <a:latin typeface="Arial" pitchFamily="34" charset="0"/>
                <a:cs typeface="Arial" pitchFamily="34" charset="0"/>
              </a:rPr>
              <a:t> </a:t>
            </a:r>
            <a:r>
              <a:rPr lang="en-US" sz="3600" i="1" dirty="0" smtClean="0">
                <a:effectLst>
                  <a:glow rad="101600">
                    <a:schemeClr val="bg1">
                      <a:lumMod val="95000"/>
                      <a:lumOff val="5000"/>
                      <a:alpha val="60000"/>
                    </a:schemeClr>
                  </a:glow>
                </a:effectLst>
                <a:latin typeface="Arial" pitchFamily="34" charset="0"/>
                <a:cs typeface="Arial" pitchFamily="34" charset="0"/>
              </a:rPr>
              <a:t>He said to him, “What is written in the law? What is your reading of it?”</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5139869"/>
          </a:xfrm>
          <a:prstGeom prst="rect">
            <a:avLst/>
          </a:prstGeom>
          <a:noFill/>
        </p:spPr>
        <p:txBody>
          <a:bodyPr wrap="square" rtlCol="0">
            <a:spAutoFit/>
          </a:bodyPr>
          <a:lstStyle/>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Why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don’t most people help?</a:t>
            </a:r>
            <a:endParaRPr lang="en-ZA" sz="4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05800" cy="4031873"/>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eople </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 not help because of:</a:t>
            </a:r>
            <a:endParaRPr lang="en-ZA"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3200" b="1" dirty="0" smtClean="0">
                <a:effectLst>
                  <a:glow rad="101600">
                    <a:schemeClr val="bg1">
                      <a:lumMod val="95000"/>
                      <a:lumOff val="5000"/>
                      <a:alpha val="60000"/>
                    </a:schemeClr>
                  </a:glow>
                </a:effectLst>
                <a:latin typeface="Arial" pitchFamily="34" charset="0"/>
                <a:cs typeface="Arial" pitchFamily="34" charset="0"/>
              </a:rPr>
              <a:t>1. Fear for Personal Safety </a:t>
            </a:r>
            <a:endParaRPr lang="en-ZA" sz="3200" b="1" dirty="0" smtClean="0">
              <a:effectLst>
                <a:glow rad="101600">
                  <a:schemeClr val="bg1">
                    <a:lumMod val="95000"/>
                    <a:lumOff val="5000"/>
                    <a:alpha val="60000"/>
                  </a:schemeClr>
                </a:glow>
              </a:effectLst>
              <a:latin typeface="Arial" pitchFamily="34" charset="0"/>
              <a:cs typeface="Arial" pitchFamily="34" charset="0"/>
            </a:endParaRPr>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05800" cy="5324535"/>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eople </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 not help because of:</a:t>
            </a:r>
            <a:endParaRPr lang="en-ZA"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1. Fear for Personal Safety </a:t>
            </a:r>
          </a:p>
          <a:p>
            <a:pPr marL="514350" indent="-514350">
              <a:buAutoNum type="arabicPeriod"/>
            </a:pPr>
            <a:endParaRPr lang="en-US" sz="20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2. Selfishness</a:t>
            </a: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6124754"/>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eople </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 not help because of:</a:t>
            </a:r>
            <a:endParaRPr lang="en-ZA"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1. Fear for Personal Safety </a:t>
            </a:r>
          </a:p>
          <a:p>
            <a:pPr marL="514350" indent="-514350">
              <a:buAutoNum type="arabicPeriod"/>
            </a:pPr>
            <a:endParaRPr lang="en-US" sz="20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2. Selfishness</a:t>
            </a:r>
          </a:p>
          <a:p>
            <a:pPr marL="514350" indent="-514350"/>
            <a:endParaRPr lang="en-US" sz="20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3. Prejudice</a:t>
            </a: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6647974"/>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eople </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 not help because of:</a:t>
            </a:r>
            <a:endParaRPr lang="en-ZA"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1. Fear for Personal Safety </a:t>
            </a:r>
          </a:p>
          <a:p>
            <a:pPr marL="514350" indent="-514350">
              <a:buAutoNum type="arabicPeriod"/>
            </a:pPr>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2. Selfishness</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3. Prejudice</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4. </a:t>
            </a:r>
            <a:r>
              <a:rPr lang="en-US" sz="3200" b="1" dirty="0" err="1" smtClean="0">
                <a:effectLst>
                  <a:glow rad="101600">
                    <a:schemeClr val="bg1">
                      <a:lumMod val="95000"/>
                      <a:lumOff val="5000"/>
                      <a:alpha val="60000"/>
                    </a:schemeClr>
                  </a:glow>
                </a:effectLst>
                <a:latin typeface="Arial" pitchFamily="34" charset="0"/>
                <a:cs typeface="Arial" pitchFamily="34" charset="0"/>
              </a:rPr>
              <a:t>Judgmentalism</a:t>
            </a:r>
            <a:endParaRPr lang="en-US" sz="3200" b="1" dirty="0" smtClean="0">
              <a:effectLst>
                <a:glow rad="101600">
                  <a:schemeClr val="bg1">
                    <a:lumMod val="95000"/>
                    <a:lumOff val="5000"/>
                    <a:alpha val="60000"/>
                  </a:schemeClr>
                </a:glow>
              </a:effectLst>
              <a:latin typeface="Arial" pitchFamily="34" charset="0"/>
              <a:cs typeface="Arial" pitchFamily="34" charset="0"/>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7355860"/>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eople do not help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because of:</a:t>
            </a:r>
            <a:endParaRPr lang="en-ZA"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1. Fear for Personal Safety </a:t>
            </a:r>
          </a:p>
          <a:p>
            <a:pPr marL="514350" indent="-514350">
              <a:buAutoNum type="arabicPeriod"/>
            </a:pPr>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2. Selfishness</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3. Prejudice</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4. </a:t>
            </a:r>
            <a:r>
              <a:rPr lang="en-US" sz="3200" b="1" dirty="0" err="1" smtClean="0">
                <a:effectLst>
                  <a:glow rad="101600">
                    <a:schemeClr val="bg1">
                      <a:lumMod val="95000"/>
                      <a:lumOff val="5000"/>
                      <a:alpha val="60000"/>
                    </a:schemeClr>
                  </a:glow>
                </a:effectLst>
                <a:latin typeface="Arial" pitchFamily="34" charset="0"/>
                <a:cs typeface="Arial" pitchFamily="34" charset="0"/>
              </a:rPr>
              <a:t>Judgmentalism</a:t>
            </a:r>
            <a:endParaRPr lang="en-US" sz="3200" b="1" dirty="0" smtClean="0">
              <a:effectLst>
                <a:glow rad="101600">
                  <a:schemeClr val="bg1">
                    <a:lumMod val="95000"/>
                    <a:lumOff val="5000"/>
                    <a:alpha val="60000"/>
                  </a:schemeClr>
                </a:glow>
              </a:effectLst>
              <a:latin typeface="Arial" pitchFamily="34" charset="0"/>
              <a:cs typeface="Arial" pitchFamily="34" charset="0"/>
            </a:endParaRP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5. Wrong Priorities</a:t>
            </a: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8556188"/>
          </a:xfrm>
          <a:prstGeom prst="rect">
            <a:avLst/>
          </a:prstGeom>
          <a:noFill/>
        </p:spPr>
        <p:txBody>
          <a:bodyPr wrap="square" rtlCol="0">
            <a:spAutoFit/>
          </a:bodyPr>
          <a:lstStyle/>
          <a:p>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P</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eople </a:t>
            </a:r>
            <a:r>
              <a:rPr lang="en-US"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 not help because of:</a:t>
            </a:r>
            <a:endParaRPr lang="en-ZA" sz="3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US" sz="1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1. Fear for Personal Safety </a:t>
            </a:r>
          </a:p>
          <a:p>
            <a:pPr marL="514350" indent="-514350">
              <a:buAutoNum type="arabicPeriod"/>
            </a:pPr>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2. Selfishness</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3. Prejudice</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4. </a:t>
            </a:r>
            <a:r>
              <a:rPr lang="en-US" sz="3200" b="1" dirty="0" err="1" smtClean="0">
                <a:effectLst>
                  <a:glow rad="101600">
                    <a:schemeClr val="bg1">
                      <a:lumMod val="95000"/>
                      <a:lumOff val="5000"/>
                      <a:alpha val="60000"/>
                    </a:schemeClr>
                  </a:glow>
                </a:effectLst>
                <a:latin typeface="Arial" pitchFamily="34" charset="0"/>
                <a:cs typeface="Arial" pitchFamily="34" charset="0"/>
              </a:rPr>
              <a:t>Judgmentalism</a:t>
            </a:r>
            <a:endParaRPr lang="en-US" sz="3200" b="1" dirty="0" smtClean="0">
              <a:effectLst>
                <a:glow rad="101600">
                  <a:schemeClr val="bg1">
                    <a:lumMod val="95000"/>
                    <a:lumOff val="5000"/>
                    <a:alpha val="60000"/>
                  </a:schemeClr>
                </a:glow>
              </a:effectLst>
              <a:latin typeface="Arial" pitchFamily="34" charset="0"/>
              <a:cs typeface="Arial" pitchFamily="34" charset="0"/>
            </a:endParaRP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5. Wrong </a:t>
            </a:r>
            <a:r>
              <a:rPr lang="en-US" sz="3200" b="1" dirty="0" smtClean="0">
                <a:effectLst>
                  <a:glow rad="101600">
                    <a:schemeClr val="bg1">
                      <a:lumMod val="95000"/>
                      <a:lumOff val="5000"/>
                      <a:alpha val="60000"/>
                    </a:schemeClr>
                  </a:glow>
                </a:effectLst>
                <a:latin typeface="Arial" pitchFamily="34" charset="0"/>
                <a:cs typeface="Arial" pitchFamily="34" charset="0"/>
              </a:rPr>
              <a:t>Priorities</a:t>
            </a:r>
          </a:p>
          <a:p>
            <a:pPr marL="514350" indent="-514350"/>
            <a:endParaRPr lang="en-US" sz="1400" b="1" dirty="0" smtClean="0">
              <a:effectLst>
                <a:glow rad="101600">
                  <a:schemeClr val="bg1">
                    <a:lumMod val="95000"/>
                    <a:lumOff val="5000"/>
                    <a:alpha val="60000"/>
                  </a:schemeClr>
                </a:glo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effectLst>
                <a:latin typeface="Arial" pitchFamily="34" charset="0"/>
                <a:cs typeface="Arial" pitchFamily="34" charset="0"/>
              </a:rPr>
              <a:t>6. Lack of </a:t>
            </a:r>
            <a:r>
              <a:rPr lang="en-US" sz="3200" b="1" dirty="0" smtClean="0">
                <a:effectLst>
                  <a:glow rad="101600">
                    <a:schemeClr val="bg1">
                      <a:lumMod val="95000"/>
                      <a:lumOff val="5000"/>
                      <a:alpha val="60000"/>
                    </a:schemeClr>
                  </a:glow>
                </a:effectLst>
                <a:latin typeface="Arial" pitchFamily="34" charset="0"/>
                <a:cs typeface="Arial" pitchFamily="34" charset="0"/>
              </a:rPr>
              <a:t>Answers</a:t>
            </a:r>
            <a:endParaRPr lang="en-US" sz="3200" b="1" dirty="0" smtClean="0">
              <a:effectLst>
                <a:glow rad="101600">
                  <a:schemeClr val="bg1">
                    <a:lumMod val="95000"/>
                    <a:lumOff val="5000"/>
                    <a:alpha val="60000"/>
                  </a:schemeClr>
                </a:glo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effectLst>
              <a:latin typeface="Arial" pitchFamily="34" charset="0"/>
              <a:cs typeface="Arial" pitchFamily="34" charset="0"/>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6247864"/>
          </a:xfrm>
          <a:prstGeom prst="rect">
            <a:avLst/>
          </a:prstGeom>
          <a:noFill/>
        </p:spPr>
        <p:txBody>
          <a:bodyPr wrap="square" rtlCol="0">
            <a:spAutoFit/>
          </a:bodyPr>
          <a:lstStyle/>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Why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did the Samaritan man </a:t>
            </a:r>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get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involved?</a:t>
            </a:r>
            <a:endParaRPr lang="en-ZA" sz="4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7786747"/>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he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Samaritan man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got involved because…</a:t>
            </a:r>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6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He had a different </a:t>
            </a:r>
            <a:r>
              <a:rPr lang="en-US" sz="8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HEART!</a:t>
            </a:r>
            <a:endParaRPr lang="en-ZA" sz="8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5447645"/>
          </a:xfrm>
          <a:prstGeom prst="rect">
            <a:avLst/>
          </a:prstGeom>
          <a:noFill/>
        </p:spPr>
        <p:txBody>
          <a:bodyPr wrap="square" rtlCol="0">
            <a:spAutoFit/>
          </a:bodyPr>
          <a:lstStyle/>
          <a:p>
            <a:r>
              <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Luke </a:t>
            </a:r>
            <a:r>
              <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10:25-37 cont’</a:t>
            </a:r>
            <a:endParaRPr lang="en-ZA"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32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endParaRPr lang="en-ZA" sz="32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27</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So he answered and said, “‘You shall love the LORD your God with all your heart, with all your soul, with all your strength, and with all your mind,’ and ‘your neighbor as yourself.’”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28</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And He said to him, “You have answered rightly; do this and you will live.” </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6863417"/>
          </a:xfrm>
          <a:prstGeom prst="rect">
            <a:avLst/>
          </a:prstGeom>
          <a:noFill/>
        </p:spPr>
        <p:txBody>
          <a:bodyPr wrap="square" rtlCol="0">
            <a:spAutoFit/>
          </a:bodyPr>
          <a:lstStyle/>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did the Samaritan man </a:t>
            </a:r>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u="sng"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not </a:t>
            </a:r>
            <a:r>
              <a:rPr lang="en-US" sz="4000" b="1" u="sng"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endParaRPr lang="en-ZA" sz="4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7232749"/>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did the Samaritan man not do?</a:t>
            </a: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did not try to over analyze the</a:t>
            </a: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situation.</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9202519"/>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did the Samaritan man not do?</a:t>
            </a: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did not try to over analyze the</a:t>
            </a: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situation.</a:t>
            </a:r>
          </a:p>
          <a:p>
            <a:pPr marL="514350" lvl="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did not try to determine why the</a:t>
            </a: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man was in that condition.</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10525958"/>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did the Samaritan man not do?</a:t>
            </a:r>
          </a:p>
          <a:p>
            <a:endParaRPr lang="en-US" sz="1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did not try to over analyze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situation</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did not try to determine why the</a:t>
            </a: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man was in that condition.</a:t>
            </a:r>
          </a:p>
          <a:p>
            <a:pPr marL="51435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 He did not try to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decide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if he was the best man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for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job.</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7355860"/>
          </a:xfrm>
          <a:prstGeom prst="rect">
            <a:avLst/>
          </a:prstGeom>
          <a:noFill/>
        </p:spPr>
        <p:txBody>
          <a:bodyPr wrap="square" rtlCol="0">
            <a:spAutoFit/>
          </a:bodyPr>
          <a:lstStyle/>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did the Samaritan </a:t>
            </a:r>
            <a:r>
              <a:rPr lang="en-US" sz="4000" b="1" u="sng"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do</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6617196"/>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Samaritan:</a:t>
            </a:r>
            <a:endParaRPr lang="en-ZA"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outerShdw blurRad="38100" dist="38100" dir="2700000" algn="tl">
                  <a:srgbClr val="000000">
                    <a:alpha val="43137"/>
                  </a:srgbClr>
                </a:outerShdw>
              </a:effectLst>
              <a:latin typeface="Arial" pitchFamily="34" charset="0"/>
              <a:cs typeface="Arial" pitchFamily="34" charset="0"/>
            </a:endParaRPr>
          </a:p>
          <a:p>
            <a:endParaRPr lang="en-ZA" sz="4000" dirty="0" smtClean="0">
              <a:effectLst>
                <a:outerShdw blurRad="38100" dist="38100" dir="2700000" algn="tl">
                  <a:srgbClr val="000000">
                    <a:alpha val="43137"/>
                  </a:srgbClr>
                </a:outerShdw>
              </a:effectLst>
              <a:latin typeface="Arial" pitchFamily="34" charset="0"/>
              <a:cs typeface="Arial" pitchFamily="34" charset="0"/>
            </a:endParaRPr>
          </a:p>
          <a:p>
            <a:endParaRPr lang="en-ZA" sz="4000" dirty="0" smtClean="0">
              <a:effectLst>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latin typeface="Arial" pitchFamily="34" charset="0"/>
              <a:cs typeface="Arial" pitchFamily="34" charset="0"/>
            </a:endParaRPr>
          </a:p>
          <a:p>
            <a:pPr lvl="0"/>
            <a:endParaRPr lang="en-US" sz="3200" b="1" dirty="0" smtClean="0">
              <a:effectLst>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endParaRPr lang="en-US" sz="3200" b="1" dirty="0" smtClean="0">
              <a:effectLst>
                <a:outerShdw blurRad="38100" dist="38100" dir="2700000" algn="tl">
                  <a:srgbClr val="000000">
                    <a:alpha val="43137"/>
                  </a:srgbClr>
                </a:outerShdw>
              </a:effectLst>
              <a:latin typeface="Arial" pitchFamily="34" charset="0"/>
              <a:cs typeface="Arial" pitchFamily="34" charset="0"/>
            </a:endParaRPr>
          </a:p>
          <a:p>
            <a:pPr lvl="0"/>
            <a:endParaRPr lang="en-ZA" sz="3200" b="1" dirty="0" smtClean="0">
              <a:effectLst>
                <a:outerShdw blurRad="38100" dist="38100" dir="2700000" algn="tl">
                  <a:srgbClr val="000000">
                    <a:alpha val="43137"/>
                  </a:srgbClr>
                </a:outerShdw>
              </a:effectLst>
              <a:latin typeface="Arial" pitchFamily="34" charset="0"/>
              <a:cs typeface="Arial" pitchFamily="34" charset="0"/>
            </a:endParaRPr>
          </a:p>
          <a:p>
            <a:endParaRPr lang="en-ZA" sz="40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7417415"/>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Samaritan:</a:t>
            </a:r>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2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came to where the man was.</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8617744"/>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rPr>
              <a:t>The Sevenfold Ministry of the Samaritan</a:t>
            </a:r>
          </a:p>
          <a:p>
            <a:endParaRPr lang="en-ZA" sz="2000" b="1" dirty="0" smtClean="0">
              <a:effectLst>
                <a:glow rad="101600">
                  <a:schemeClr val="bg1">
                    <a:lumMod val="95000"/>
                    <a:lumOff val="5000"/>
                    <a:alpha val="60000"/>
                  </a:schemeClr>
                </a:glow>
                <a:outerShdw blurRad="38100" dist="38100" dir="2700000" algn="tl">
                  <a:srgbClr val="000000">
                    <a:alpha val="43137"/>
                  </a:srgbClr>
                </a:outerShdw>
              </a:effectLst>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rPr>
              <a:t>1. He came to where the man was.</a:t>
            </a:r>
          </a:p>
          <a:p>
            <a:pPr marL="514350" lvl="0" indent="-514350">
              <a:buAutoNum type="arabicPeriod"/>
            </a:pPr>
            <a:endParaRPr lang="en-US" sz="1400" b="1" dirty="0" smtClean="0">
              <a:effectLst>
                <a:glow rad="101600">
                  <a:schemeClr val="bg1">
                    <a:lumMod val="95000"/>
                    <a:lumOff val="5000"/>
                    <a:alpha val="60000"/>
                  </a:schemeClr>
                </a:glow>
                <a:outerShdw blurRad="38100" dist="38100" dir="2700000" algn="tl">
                  <a:srgbClr val="000000">
                    <a:alpha val="43137"/>
                  </a:srgbClr>
                </a:outerShdw>
              </a:effectLst>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rPr>
              <a:t>2. He had compassion on the man.</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170646"/>
          </a:xfrm>
          <a:prstGeom prst="rect">
            <a:avLst/>
          </a:prstGeom>
          <a:noFill/>
        </p:spPr>
        <p:txBody>
          <a:bodyPr wrap="square" rtlCol="0">
            <a:spAutoFit/>
          </a:bodyPr>
          <a:lstStyle/>
          <a:p>
            <a:r>
              <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Luke 10:25-37 cont’</a:t>
            </a:r>
            <a:endParaRPr lang="en-ZA"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1400" b="1" i="1" dirty="0" smtClean="0">
                <a:effectLst>
                  <a:outerShdw blurRad="38100" dist="38100" dir="2700000" algn="tl">
                    <a:srgbClr val="000000">
                      <a:alpha val="43137"/>
                    </a:srgbClr>
                  </a:outerShdw>
                </a:effectLst>
              </a:rPr>
              <a:t> </a:t>
            </a:r>
            <a:endParaRPr lang="en-ZA" sz="1400" b="1" i="1" dirty="0" smtClean="0">
              <a:effectLst>
                <a:outerShdw blurRad="38100" dist="38100" dir="2700000" algn="tl">
                  <a:srgbClr val="000000">
                    <a:alpha val="43137"/>
                  </a:srgbClr>
                </a:outerShdw>
              </a:effectLst>
            </a:endParaRPr>
          </a:p>
          <a:p>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29</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But he, wanting to justify himself, said to Jesus, “And who is my neighbor?”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30</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Then Jesus answered and said: “A certain man went down from Jerusalem to Jericho, and fell among thieves, who stripped him of his clothing, wounded him, and departed, leaving him half dead. </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0125849"/>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Samaritan</a:t>
            </a:r>
          </a:p>
          <a:p>
            <a:endParaRPr lang="en-ZA" sz="1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came to where the man was.</a:t>
            </a:r>
          </a:p>
          <a:p>
            <a:pPr marL="971550" lvl="1" indent="-514350">
              <a:buAutoNum type="arabicPeriod"/>
            </a:pPr>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had compassion on the man.</a:t>
            </a:r>
          </a:p>
          <a:p>
            <a:pPr marL="51435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 He bound up the man’s wounds.</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1726287"/>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Samaritan</a:t>
            </a:r>
          </a:p>
          <a:p>
            <a:endParaRPr lang="en-ZA" sz="1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came to where the man was.</a:t>
            </a:r>
          </a:p>
          <a:p>
            <a:pPr marL="971550" lvl="1" indent="-514350">
              <a:buAutoNum type="arabicPeriod"/>
            </a:pPr>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had compassion on the man.</a:t>
            </a:r>
          </a:p>
          <a:p>
            <a:pPr marL="51435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 He bound up the man’s wounds</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4. He poured in the wine and the oil.</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3911501"/>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Samaritan</a:t>
            </a:r>
          </a:p>
          <a:p>
            <a:endParaRPr lang="en-ZA" sz="16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came to where the man was.</a:t>
            </a:r>
          </a:p>
          <a:p>
            <a:pPr marL="971550" lvl="1" indent="-514350">
              <a:buAutoNum type="arabicPeriod"/>
            </a:pPr>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had compassion on the man.</a:t>
            </a:r>
          </a:p>
          <a:p>
            <a:pPr marL="51435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 He bound up the man’s wounds</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4. He poured in the wine and the oil</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indent="-514350"/>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5. He set the man on his own animal.</a:t>
            </a: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077200" cy="15142607"/>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Samaritan</a:t>
            </a:r>
          </a:p>
          <a:p>
            <a:endParaRPr lang="en-ZA"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came to where the man was.</a:t>
            </a:r>
          </a:p>
          <a:p>
            <a:pPr marL="971550" lvl="1" indent="-514350">
              <a:buAutoNum type="arabicPeriod"/>
            </a:pPr>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had compassion on the man.</a:t>
            </a:r>
          </a:p>
          <a:p>
            <a:pPr marL="51435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 He bound up the man’s wounds</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4. He poured in the wine and the oil</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5. He set the man on his own animal</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6. He brought the man to an inn</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077200" cy="16127492"/>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The Sevenfold Ministry of the Samaritan</a:t>
            </a:r>
          </a:p>
          <a:p>
            <a:endParaRPr lang="en-ZA"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 He came to where the man was.</a:t>
            </a:r>
          </a:p>
          <a:p>
            <a:pPr marL="971550" lvl="1" indent="-514350">
              <a:buAutoNum type="arabicPeriod"/>
            </a:pPr>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2. He had compassion on the man.</a:t>
            </a:r>
          </a:p>
          <a:p>
            <a:pPr marL="51435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 He bound up the man’s wounds</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4. He poured in the wine and the oil</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5. He set the man on his own animal</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6. He brought the man to an inn</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t>
            </a:r>
          </a:p>
          <a:p>
            <a:pPr marL="514350" lvl="0" indent="-514350"/>
            <a:endParaRPr lang="en-US" sz="1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7. He followed up on him.</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0926068"/>
          </a:xfrm>
          <a:prstGeom prst="rect">
            <a:avLst/>
          </a:prstGeom>
          <a:noFill/>
        </p:spPr>
        <p:txBody>
          <a:bodyPr wrap="square" rtlCol="0">
            <a:spAutoFit/>
          </a:bodyPr>
          <a:lstStyle/>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lgn="ct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is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Evangelism?</a:t>
            </a:r>
            <a:endParaRPr lang="en-ZA" sz="4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buAutoNum type="arabicPeriod"/>
            </a:pP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lvl="0" indent="-51435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4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4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marL="514350" indent="-514350"/>
            <a:endParaRPr lang="en-ZA" sz="3200" b="1" dirty="0" smtClean="0">
              <a:effectLst>
                <a:glow rad="101600">
                  <a:schemeClr val="bg1">
                    <a:lumMod val="95000"/>
                    <a:lumOff val="5000"/>
                    <a:alpha val="60000"/>
                  </a:schemeClr>
                </a:glow>
              </a:effectLst>
              <a:latin typeface="Arial" pitchFamily="34" charset="0"/>
              <a:cs typeface="Arial" pitchFamily="34" charset="0"/>
            </a:endParaRPr>
          </a:p>
          <a:p>
            <a:pPr lvl="0"/>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buFont typeface="Arial" pitchFamily="34" charset="0"/>
              <a:buChar char="•"/>
            </a:pPr>
            <a:endPar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lvl="0"/>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4000" b="1" dirty="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0187404"/>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is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Evangelism?</a:t>
            </a:r>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effectLst>
                <a:latin typeface="Arial" pitchFamily="34" charset="0"/>
                <a:cs typeface="Arial" pitchFamily="34" charset="0"/>
              </a:rPr>
              <a:t> Evangelism involves loving people.</a:t>
            </a:r>
            <a:endParaRPr lang="en-ZA" sz="3200" b="1" dirty="0" smtClean="0">
              <a:effectLst>
                <a:glow rad="101600">
                  <a:schemeClr val="bg1">
                    <a:lumMod val="95000"/>
                    <a:lumOff val="5000"/>
                    <a:alpha val="60000"/>
                  </a:schemeClr>
                </a:glow>
              </a:effectLst>
              <a:latin typeface="Arial" pitchFamily="34" charset="0"/>
              <a:cs typeface="Arial" pitchFamily="34" charset="0"/>
            </a:endParaRPr>
          </a:p>
          <a:p>
            <a:endParaRPr lang="en-ZA" sz="4000"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2157174"/>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is </a:t>
            </a:r>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Evangelism?</a:t>
            </a:r>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effectLst>
                <a:latin typeface="Arial" pitchFamily="34" charset="0"/>
                <a:cs typeface="Arial" pitchFamily="34" charset="0"/>
              </a:rPr>
              <a:t> Evangelism involves loving people.</a:t>
            </a:r>
          </a:p>
          <a:p>
            <a:pPr>
              <a:buFont typeface="Arial" pitchFamily="34" charset="0"/>
              <a:buChar char="•"/>
            </a:pPr>
            <a:endParaRPr lang="en-US" sz="3200" b="1" dirty="0" smtClean="0">
              <a:effectLst>
                <a:glow rad="101600">
                  <a:schemeClr val="bg1">
                    <a:lumMod val="95000"/>
                    <a:lumOff val="5000"/>
                    <a:alpha val="60000"/>
                  </a:schemeClr>
                </a:glo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Evangelism involves meeting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both</a:t>
            </a:r>
          </a:p>
          <a:p>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natural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and spiritual needs.</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endParaRPr lang="en-ZA" sz="3200" b="1" dirty="0" smtClean="0"/>
          </a:p>
          <a:p>
            <a:endParaRPr lang="en-ZA" sz="4000"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13572946"/>
          </a:xfrm>
          <a:prstGeom prst="rect">
            <a:avLst/>
          </a:prstGeom>
          <a:noFill/>
        </p:spPr>
        <p:txBody>
          <a:bodyPr wrap="square" rtlCol="0">
            <a:spAutoFit/>
          </a:bodyPr>
          <a:lstStyle/>
          <a:p>
            <a:r>
              <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What is Evangelism</a:t>
            </a:r>
          </a:p>
          <a:p>
            <a:endParaRPr lang="en-US" sz="40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effectLst>
                <a:latin typeface="Arial" pitchFamily="34" charset="0"/>
                <a:cs typeface="Arial" pitchFamily="34" charset="0"/>
              </a:rPr>
              <a:t> Evangelism involves loving people.</a:t>
            </a:r>
          </a:p>
          <a:p>
            <a:pPr>
              <a:buFont typeface="Arial" pitchFamily="34" charset="0"/>
              <a:buChar char="•"/>
            </a:pPr>
            <a:endParaRPr lang="en-US" sz="1400" b="1" dirty="0" smtClean="0">
              <a:effectLst>
                <a:glow rad="101600">
                  <a:schemeClr val="bg1">
                    <a:lumMod val="95000"/>
                    <a:lumOff val="5000"/>
                    <a:alpha val="60000"/>
                  </a:schemeClr>
                </a:glo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Evangelism involves meeting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both</a:t>
            </a:r>
          </a:p>
          <a:p>
            <a:r>
              <a:rPr lang="en-US" sz="3200" b="1"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200" b="1"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natural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and spiritual needs.</a:t>
            </a:r>
          </a:p>
          <a:p>
            <a:endParaRPr lang="en-US" sz="1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pPr>
              <a:buFont typeface="Arial" pitchFamily="34" charset="0"/>
              <a:buChar char="•"/>
            </a:pP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Evangelism involves being ready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with</a:t>
            </a:r>
          </a:p>
          <a:p>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the </a:t>
            </a:r>
            <a:r>
              <a:rPr lang="en-US"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gospel to those who are open.</a:t>
            </a:r>
            <a:endParaRPr lang="en-ZA" sz="32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outerShdw blurRad="38100" dist="38100" dir="2700000" algn="tl">
                  <a:srgbClr val="000000">
                    <a:alpha val="43137"/>
                  </a:srgbClr>
                </a:outerShdw>
              </a:effectLst>
            </a:endParaRPr>
          </a:p>
          <a:p>
            <a:pPr>
              <a:buFont typeface="Arial" pitchFamily="34" charset="0"/>
              <a:buChar char="•"/>
            </a:pPr>
            <a:endParaRPr lang="en-ZA" sz="3200" b="1" dirty="0" smtClean="0"/>
          </a:p>
          <a:p>
            <a:endParaRPr lang="en-ZA" sz="4000"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4093428"/>
          </a:xfrm>
          <a:prstGeom prst="rect">
            <a:avLst/>
          </a:prstGeom>
          <a:noFill/>
        </p:spPr>
        <p:txBody>
          <a:bodyPr wrap="square" rtlCol="0">
            <a:spAutoFit/>
          </a:bodyPr>
          <a:lstStyle/>
          <a:p>
            <a:r>
              <a:rPr lang="en-US" sz="32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Luke 10:25-37 cont’</a:t>
            </a:r>
            <a:endParaRPr lang="en-ZA" sz="32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1200" b="1" i="1" dirty="0" smtClean="0">
                <a:effectLst>
                  <a:outerShdw blurRad="38100" dist="38100" dir="2700000" algn="tl">
                    <a:srgbClr val="000000">
                      <a:alpha val="43137"/>
                    </a:srgbClr>
                  </a:outerShdw>
                </a:effectLst>
              </a:rPr>
              <a:t> </a:t>
            </a:r>
            <a:endParaRPr lang="en-ZA" sz="1200" b="1" i="1" dirty="0" smtClean="0">
              <a:effectLst>
                <a:outerShdw blurRad="38100" dist="38100" dir="2700000" algn="tl">
                  <a:srgbClr val="000000">
                    <a:alpha val="43137"/>
                  </a:srgbClr>
                </a:outerShdw>
              </a:effectLst>
            </a:endParaRPr>
          </a:p>
          <a:p>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31</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Now by chance a certain priest came down that road. And when he saw him, he passed by on the other side. </a:t>
            </a:r>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32</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Likewise a Levite, when he arrived at the place, came and looked, and passed by on the other side.</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648200"/>
            <a:ext cx="8686800" cy="10064294"/>
          </a:xfrm>
          <a:prstGeom prst="rect">
            <a:avLst/>
          </a:prstGeom>
          <a:noFill/>
        </p:spPr>
        <p:txBody>
          <a:bodyPr wrap="square" rtlCol="0">
            <a:spAutoFit/>
          </a:bodyPr>
          <a:lstStyle/>
          <a:p>
            <a:pPr algn="ctr"/>
            <a:r>
              <a:rPr lang="en-US" sz="4400" b="1"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“Go and do likewise!”  </a:t>
            </a:r>
            <a:r>
              <a:rPr lang="en-US" sz="4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--Jesus</a:t>
            </a:r>
            <a:endParaRPr lang="en-ZA" sz="4400" b="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endParaRPr lang="en-ZA" sz="3200" b="1" dirty="0" smtClean="0">
              <a:effectLst>
                <a:outerShdw blurRad="38100" dist="38100" dir="2700000" algn="tl">
                  <a:srgbClr val="000000">
                    <a:alpha val="43137"/>
                  </a:srgbClr>
                </a:outerShdw>
              </a:effectLst>
            </a:endParaRPr>
          </a:p>
          <a:p>
            <a:pPr>
              <a:buFont typeface="Arial" pitchFamily="34" charset="0"/>
              <a:buChar char="•"/>
            </a:pPr>
            <a:endParaRPr lang="en-ZA" sz="3200" b="1" dirty="0" smtClean="0"/>
          </a:p>
          <a:p>
            <a:endParaRPr lang="en-ZA" sz="4000"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pPr marL="514350" indent="-514350"/>
            <a:endParaRPr lang="en-ZA" sz="3200" b="1" dirty="0" smtClean="0">
              <a:effectLst>
                <a:outerShdw blurRad="38100" dist="38100" dir="2700000" algn="tl">
                  <a:srgbClr val="000000">
                    <a:alpha val="43137"/>
                  </a:srgbClr>
                </a:outerShdw>
              </a:effectLst>
            </a:endParaRPr>
          </a:p>
          <a:p>
            <a:pPr marL="514350" lvl="0" indent="-514350">
              <a:buAutoNum type="arabicPeriod"/>
            </a:pPr>
            <a:endParaRPr lang="en-ZA"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marL="514350" lvl="0" indent="-514350"/>
            <a:endParaRPr lang="en-ZA" sz="3200" b="1"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endParaRPr lang="en-ZA" sz="4000" dirty="0" smtClean="0">
              <a:effectLst>
                <a:outerShdw blurRad="38100" dist="38100" dir="2700000" algn="tl">
                  <a:srgbClr val="000000">
                    <a:alpha val="43137"/>
                  </a:srgbClr>
                </a:outerShdw>
              </a:effectLst>
            </a:endParaRPr>
          </a:p>
          <a:p>
            <a:pPr marL="514350" indent="-514350"/>
            <a:endParaRPr lang="en-ZA" sz="3200" b="1" dirty="0" smtClean="0"/>
          </a:p>
          <a:p>
            <a:pPr lvl="0"/>
            <a:endParaRPr lang="en-US" sz="3200" b="1" dirty="0" smtClean="0">
              <a:effectLst>
                <a:outerShdw blurRad="38100" dist="38100" dir="2700000" algn="tl">
                  <a:srgbClr val="000000">
                    <a:alpha val="43137"/>
                  </a:srgbClr>
                </a:outerShdw>
              </a:effectLst>
            </a:endParaRPr>
          </a:p>
          <a:p>
            <a:endParaRPr lang="en-ZA" sz="3200" b="1" dirty="0" smtClean="0">
              <a:effectLst>
                <a:outerShdw blurRad="38100" dist="38100" dir="2700000" algn="tl">
                  <a:srgbClr val="000000">
                    <a:alpha val="43137"/>
                  </a:srgbClr>
                </a:outerShdw>
              </a:effectLst>
            </a:endParaRPr>
          </a:p>
          <a:p>
            <a:pPr lvl="0">
              <a:buFont typeface="Arial" pitchFamily="34" charset="0"/>
              <a:buChar char="•"/>
            </a:pPr>
            <a:endParaRPr lang="en-US" sz="3200" b="1" dirty="0" smtClean="0">
              <a:effectLst>
                <a:outerShdw blurRad="38100" dist="38100" dir="2700000" algn="tl">
                  <a:srgbClr val="000000">
                    <a:alpha val="43137"/>
                  </a:srgbClr>
                </a:outerShdw>
              </a:effectLst>
            </a:endParaRPr>
          </a:p>
          <a:p>
            <a:pPr lvl="0"/>
            <a:endParaRPr lang="en-ZA" sz="3200" b="1" dirty="0" smtClean="0">
              <a:effectLst>
                <a:outerShdw blurRad="38100" dist="38100" dir="2700000" algn="tl">
                  <a:srgbClr val="000000">
                    <a:alpha val="43137"/>
                  </a:srgbClr>
                </a:outerShdw>
              </a:effectLst>
            </a:endParaRPr>
          </a:p>
          <a:p>
            <a:endParaRPr lang="en-ZA" sz="40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4955203"/>
          </a:xfrm>
          <a:prstGeom prst="rect">
            <a:avLst/>
          </a:prstGeom>
          <a:noFill/>
        </p:spPr>
        <p:txBody>
          <a:bodyPr wrap="square" rtlCol="0">
            <a:spAutoFit/>
          </a:bodyPr>
          <a:lstStyle/>
          <a:p>
            <a:r>
              <a:rPr lang="en-US" sz="32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Luke 10:25-37 cont’</a:t>
            </a:r>
            <a:endParaRPr lang="en-ZA" sz="32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3200" b="1" i="1" dirty="0" smtClean="0">
                <a:effectLst>
                  <a:outerShdw blurRad="38100" dist="38100" dir="2700000" algn="tl">
                    <a:srgbClr val="000000">
                      <a:alpha val="43137"/>
                    </a:srgbClr>
                  </a:outerShdw>
                </a:effectLst>
              </a:rPr>
              <a:t> </a:t>
            </a:r>
            <a:endParaRPr lang="en-ZA" sz="3200" b="1" i="1" dirty="0" smtClean="0">
              <a:effectLst>
                <a:outerShdw blurRad="38100" dist="38100" dir="2700000" algn="tl">
                  <a:srgbClr val="000000">
                    <a:alpha val="43137"/>
                  </a:srgbClr>
                </a:outerShdw>
              </a:effectLst>
            </a:endParaRPr>
          </a:p>
          <a:p>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33</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But a certain Samaritan, as he journeyed, came where he was. And when he saw him, he had compassion.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34</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So he went to him and bandaged his wounds, pouring on oil and wine; and he set him on his own animal, brought him to an inn, and took care of him.</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170646"/>
          </a:xfrm>
          <a:prstGeom prst="rect">
            <a:avLst/>
          </a:prstGeom>
          <a:noFill/>
        </p:spPr>
        <p:txBody>
          <a:bodyPr wrap="square" rtlCol="0">
            <a:spAutoFit/>
          </a:bodyPr>
          <a:lstStyle/>
          <a:p>
            <a:r>
              <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Luke 10:25-37 cont’</a:t>
            </a:r>
            <a:endParaRPr lang="en-ZA"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1400" b="1" i="1" dirty="0" smtClean="0">
                <a:effectLst>
                  <a:outerShdw blurRad="38100" dist="38100" dir="2700000" algn="tl">
                    <a:srgbClr val="000000">
                      <a:alpha val="43137"/>
                    </a:srgbClr>
                  </a:outerShdw>
                </a:effectLst>
              </a:rPr>
              <a:t> </a:t>
            </a:r>
            <a:endParaRPr lang="en-ZA" sz="1400" b="1" i="1" dirty="0" smtClean="0">
              <a:effectLst>
                <a:outerShdw blurRad="38100" dist="38100" dir="2700000" algn="tl">
                  <a:srgbClr val="000000">
                    <a:alpha val="43137"/>
                  </a:srgbClr>
                </a:outerShdw>
              </a:effectLst>
            </a:endParaRPr>
          </a:p>
          <a:p>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35</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On the next day, when he departed,</a:t>
            </a:r>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he took out two </a:t>
            </a:r>
            <a:r>
              <a:rPr lang="en-US" sz="3600" i="1" dirty="0" err="1"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denarii</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gave them to the innkeeper, and said to him, ‘Take care of him; and whatever more you spend, when I come again, I will repay you</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36</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So which of these three do you think was neighbor to him who fell among the thieves?” </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3108543"/>
          </a:xfrm>
          <a:prstGeom prst="rect">
            <a:avLst/>
          </a:prstGeom>
          <a:noFill/>
        </p:spPr>
        <p:txBody>
          <a:bodyPr wrap="square" rtlCol="0">
            <a:spAutoFit/>
          </a:bodyPr>
          <a:lstStyle/>
          <a:p>
            <a:endPar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Luke </a:t>
            </a:r>
            <a:r>
              <a:rPr lang="en-US"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10:25-37 cont’</a:t>
            </a:r>
            <a:endParaRPr lang="en-ZA" sz="28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a:p>
            <a:r>
              <a:rPr lang="en-US" sz="3200" b="1" i="1" dirty="0" smtClean="0">
                <a:effectLst>
                  <a:outerShdw blurRad="38100" dist="38100" dir="2700000" algn="tl">
                    <a:srgbClr val="000000">
                      <a:alpha val="43137"/>
                    </a:srgbClr>
                  </a:outerShdw>
                </a:effectLst>
              </a:rPr>
              <a:t> </a:t>
            </a:r>
            <a:endParaRPr lang="en-ZA" sz="3200" b="1" i="1" dirty="0" smtClean="0">
              <a:effectLst>
                <a:outerShdw blurRad="38100" dist="38100" dir="2700000" algn="tl">
                  <a:srgbClr val="000000">
                    <a:alpha val="43137"/>
                  </a:srgbClr>
                </a:outerShdw>
              </a:effectLst>
            </a:endParaRPr>
          </a:p>
          <a:p>
            <a:r>
              <a:rPr lang="en-US" sz="3600" i="1" baseline="30000"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37</a:t>
            </a:r>
            <a:r>
              <a:rPr lang="en-US" sz="3600" i="1" dirty="0" smtClean="0">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rPr>
              <a:t> And he said, “He who showed mercy on him.” Then Jesus said to him, “Go and do likewise.” </a:t>
            </a:r>
            <a:endParaRPr lang="en-US" sz="3600" i="1" dirty="0" smtClean="0">
              <a:ln w="18415" cmpd="sng">
                <a:solidFill>
                  <a:srgbClr val="FFFFFF"/>
                </a:solidFill>
                <a:prstDash val="solid"/>
              </a:ln>
              <a:solidFill>
                <a:srgbClr val="FFFFFF"/>
              </a:solidFill>
              <a:effectLst>
                <a:glow rad="101600">
                  <a:schemeClr val="bg1">
                    <a:lumMod val="95000"/>
                    <a:lumOff val="5000"/>
                    <a:alpha val="60000"/>
                  </a:schemeClr>
                </a:glow>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869</Words>
  <Application>Microsoft Office PowerPoint</Application>
  <PresentationFormat>On-screen Show (4:3)</PresentationFormat>
  <Paragraphs>494</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Company>City Life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 </cp:lastModifiedBy>
  <cp:revision>199</cp:revision>
  <dcterms:created xsi:type="dcterms:W3CDTF">2010-04-11T05:23:23Z</dcterms:created>
  <dcterms:modified xsi:type="dcterms:W3CDTF">2011-05-19T09:03:44Z</dcterms:modified>
</cp:coreProperties>
</file>