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25" r:id="rId3"/>
    <p:sldId id="326" r:id="rId4"/>
    <p:sldId id="327" r:id="rId5"/>
    <p:sldId id="328" r:id="rId6"/>
    <p:sldId id="329" r:id="rId7"/>
    <p:sldId id="330" r:id="rId8"/>
    <p:sldId id="331" r:id="rId9"/>
    <p:sldId id="332" r:id="rId10"/>
    <p:sldId id="333" r:id="rId11"/>
    <p:sldId id="334" r:id="rId12"/>
    <p:sldId id="335" r:id="rId13"/>
    <p:sldId id="336" r:id="rId14"/>
    <p:sldId id="337" r:id="rId15"/>
    <p:sldId id="338" r:id="rId16"/>
    <p:sldId id="339" r:id="rId17"/>
    <p:sldId id="340" r:id="rId18"/>
    <p:sldId id="341" r:id="rId19"/>
    <p:sldId id="342" r:id="rId20"/>
    <p:sldId id="344" r:id="rId21"/>
    <p:sldId id="343" r:id="rId22"/>
    <p:sldId id="345" r:id="rId23"/>
    <p:sldId id="346" r:id="rId24"/>
    <p:sldId id="347" r:id="rId25"/>
    <p:sldId id="348" r:id="rId26"/>
    <p:sldId id="375" r:id="rId27"/>
    <p:sldId id="350" r:id="rId28"/>
    <p:sldId id="351" r:id="rId29"/>
    <p:sldId id="352" r:id="rId30"/>
    <p:sldId id="353" r:id="rId31"/>
    <p:sldId id="354" r:id="rId32"/>
    <p:sldId id="355" r:id="rId33"/>
    <p:sldId id="356" r:id="rId34"/>
    <p:sldId id="357" r:id="rId35"/>
    <p:sldId id="358" r:id="rId36"/>
    <p:sldId id="359" r:id="rId37"/>
    <p:sldId id="360" r:id="rId38"/>
    <p:sldId id="361" r:id="rId39"/>
    <p:sldId id="362" r:id="rId40"/>
    <p:sldId id="363" r:id="rId41"/>
    <p:sldId id="376" r:id="rId42"/>
    <p:sldId id="377" r:id="rId43"/>
    <p:sldId id="378" r:id="rId44"/>
    <p:sldId id="379" r:id="rId45"/>
    <p:sldId id="368" r:id="rId46"/>
    <p:sldId id="369" r:id="rId47"/>
    <p:sldId id="370" r:id="rId48"/>
    <p:sldId id="371" r:id="rId49"/>
    <p:sldId id="372" r:id="rId50"/>
    <p:sldId id="373" r:id="rId51"/>
    <p:sldId id="374"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90" y="-56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3E08986-1DFB-4DCD-94FA-881B3405A94C}" type="datetimeFigureOut">
              <a:rPr lang="en-US" smtClean="0"/>
              <a:pPr/>
              <a:t>5/19/2011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8A368A-A0E9-4E17-BEB9-22502F559F6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E08986-1DFB-4DCD-94FA-881B3405A94C}" type="datetimeFigureOut">
              <a:rPr lang="en-US" smtClean="0"/>
              <a:pPr/>
              <a:t>5/19/2011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8A368A-A0E9-4E17-BEB9-22502F559F6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E08986-1DFB-4DCD-94FA-881B3405A94C}" type="datetimeFigureOut">
              <a:rPr lang="en-US" smtClean="0"/>
              <a:pPr/>
              <a:t>5/19/2011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8A368A-A0E9-4E17-BEB9-22502F559F6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E08986-1DFB-4DCD-94FA-881B3405A94C}" type="datetimeFigureOut">
              <a:rPr lang="en-US" smtClean="0"/>
              <a:pPr/>
              <a:t>5/19/2011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8A368A-A0E9-4E17-BEB9-22502F559F6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E08986-1DFB-4DCD-94FA-881B3405A94C}" type="datetimeFigureOut">
              <a:rPr lang="en-US" smtClean="0"/>
              <a:pPr/>
              <a:t>5/19/2011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8A368A-A0E9-4E17-BEB9-22502F559F6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3E08986-1DFB-4DCD-94FA-881B3405A94C}" type="datetimeFigureOut">
              <a:rPr lang="en-US" smtClean="0"/>
              <a:pPr/>
              <a:t>5/19/2011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8A368A-A0E9-4E17-BEB9-22502F559F6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3E08986-1DFB-4DCD-94FA-881B3405A94C}" type="datetimeFigureOut">
              <a:rPr lang="en-US" smtClean="0"/>
              <a:pPr/>
              <a:t>5/19/2011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8A368A-A0E9-4E17-BEB9-22502F559F6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3E08986-1DFB-4DCD-94FA-881B3405A94C}" type="datetimeFigureOut">
              <a:rPr lang="en-US" smtClean="0"/>
              <a:pPr/>
              <a:t>5/19/2011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8A368A-A0E9-4E17-BEB9-22502F559F6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E08986-1DFB-4DCD-94FA-881B3405A94C}" type="datetimeFigureOut">
              <a:rPr lang="en-US" smtClean="0"/>
              <a:pPr/>
              <a:t>5/19/2011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8A368A-A0E9-4E17-BEB9-22502F559F6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E08986-1DFB-4DCD-94FA-881B3405A94C}" type="datetimeFigureOut">
              <a:rPr lang="en-US" smtClean="0"/>
              <a:pPr/>
              <a:t>5/19/2011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8A368A-A0E9-4E17-BEB9-22502F559F6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E08986-1DFB-4DCD-94FA-881B3405A94C}" type="datetimeFigureOut">
              <a:rPr lang="en-US" smtClean="0"/>
              <a:pPr/>
              <a:t>5/19/2011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8A368A-A0E9-4E17-BEB9-22502F559F6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E08986-1DFB-4DCD-94FA-881B3405A94C}" type="datetimeFigureOut">
              <a:rPr lang="en-US" smtClean="0"/>
              <a:pPr/>
              <a:t>5/19/2011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8A368A-A0E9-4E17-BEB9-22502F559F66}"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001000" cy="1323439"/>
          </a:xfrm>
          <a:prstGeom prst="rect">
            <a:avLst/>
          </a:prstGeom>
          <a:noFill/>
        </p:spPr>
        <p:txBody>
          <a:bodyPr wrap="square" rtlCol="0">
            <a:spAutoFit/>
          </a:bodyPr>
          <a:lstStyle/>
          <a:p>
            <a:r>
              <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This story illustrates three things:</a:t>
            </a:r>
            <a:endParaRPr lang="en-ZA" sz="4000" b="1" dirty="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153400" cy="5016758"/>
          </a:xfrm>
          <a:prstGeom prst="rect">
            <a:avLst/>
          </a:prstGeom>
          <a:noFill/>
        </p:spPr>
        <p:txBody>
          <a:bodyPr wrap="square" rtlCol="0">
            <a:spAutoFit/>
          </a:bodyPr>
          <a:lstStyle/>
          <a:p>
            <a:r>
              <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This story illustrates three things:</a:t>
            </a:r>
          </a:p>
          <a:p>
            <a:endPar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lvl="0">
              <a:buFont typeface="Arial" pitchFamily="34" charset="0"/>
              <a:buChar char="•"/>
            </a:pP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The condition of all men apart from</a:t>
            </a:r>
          </a:p>
          <a:p>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Christ </a:t>
            </a:r>
          </a:p>
          <a:p>
            <a:endParaRPr lang="en-ZA" sz="3200" b="1" dirty="0" smtClean="0">
              <a:effectLst>
                <a:glow rad="101600">
                  <a:schemeClr val="bg1">
                    <a:lumMod val="95000"/>
                    <a:lumOff val="5000"/>
                    <a:alpha val="60000"/>
                  </a:schemeClr>
                </a:glow>
                <a:outerShdw blurRad="38100" dist="38100" dir="2700000" algn="tl">
                  <a:srgbClr val="000000">
                    <a:alpha val="43137"/>
                  </a:srgbClr>
                </a:outerShdw>
              </a:effectLst>
            </a:endParaRPr>
          </a:p>
          <a:p>
            <a:pPr lvl="0">
              <a:buFont typeface="Arial" pitchFamily="34" charset="0"/>
              <a:buChar char="•"/>
            </a:pPr>
            <a:endParaRPr lang="en-US" sz="3200" b="1" dirty="0" smtClean="0">
              <a:effectLst>
                <a:glow rad="101600">
                  <a:schemeClr val="bg1">
                    <a:lumMod val="95000"/>
                    <a:lumOff val="5000"/>
                    <a:alpha val="60000"/>
                  </a:schemeClr>
                </a:glow>
                <a:outerShdw blurRad="38100" dist="38100" dir="2700000" algn="tl">
                  <a:srgbClr val="000000">
                    <a:alpha val="43137"/>
                  </a:srgbClr>
                </a:outerShdw>
              </a:effectLst>
            </a:endParaRPr>
          </a:p>
          <a:p>
            <a:pPr lvl="0"/>
            <a:endParaRPr lang="en-ZA" sz="3200" b="1" dirty="0" smtClean="0">
              <a:effectLst>
                <a:glow rad="101600">
                  <a:schemeClr val="bg1">
                    <a:lumMod val="95000"/>
                    <a:lumOff val="5000"/>
                    <a:alpha val="60000"/>
                  </a:schemeClr>
                </a:glow>
                <a:outerShdw blurRad="38100" dist="38100" dir="2700000" algn="tl">
                  <a:srgbClr val="000000">
                    <a:alpha val="43137"/>
                  </a:srgbClr>
                </a:outerShdw>
              </a:effectLst>
            </a:endParaRPr>
          </a:p>
          <a:p>
            <a:endParaRPr lang="en-ZA" sz="4000" b="1" dirty="0">
              <a:effectLst>
                <a:glow rad="101600">
                  <a:schemeClr val="bg1">
                    <a:lumMod val="95000"/>
                    <a:lumOff val="5000"/>
                    <a:alpha val="60000"/>
                  </a:schemeClr>
                </a:glow>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077200" cy="6986528"/>
          </a:xfrm>
          <a:prstGeom prst="rect">
            <a:avLst/>
          </a:prstGeom>
          <a:noFill/>
        </p:spPr>
        <p:txBody>
          <a:bodyPr wrap="square" rtlCol="0">
            <a:spAutoFit/>
          </a:bodyPr>
          <a:lstStyle/>
          <a:p>
            <a:r>
              <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This story illustrates three things:</a:t>
            </a:r>
          </a:p>
          <a:p>
            <a:endPar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lvl="0">
              <a:buFont typeface="Arial" pitchFamily="34" charset="0"/>
              <a:buChar char="•"/>
            </a:pP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The condition of all men apart from</a:t>
            </a:r>
          </a:p>
          <a:p>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Christ </a:t>
            </a:r>
          </a:p>
          <a:p>
            <a:endPar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lvl="0">
              <a:buFont typeface="Arial" pitchFamily="34" charset="0"/>
              <a:buChar char="•"/>
            </a:pP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The function of our ministry to the</a:t>
            </a:r>
          </a:p>
          <a:p>
            <a:pPr lvl="0"/>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world</a:t>
            </a:r>
            <a:endParaRPr lang="en-ZA"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endParaRPr lang="en-US" sz="3200" b="1" dirty="0" smtClean="0">
              <a:effectLst>
                <a:outerShdw blurRad="38100" dist="38100" dir="2700000" algn="tl">
                  <a:srgbClr val="000000">
                    <a:alpha val="43137"/>
                  </a:srgbClr>
                </a:outerShdw>
              </a:effectLst>
            </a:endParaRPr>
          </a:p>
          <a:p>
            <a:endParaRPr lang="en-ZA" sz="3200" b="1" dirty="0" smtClean="0">
              <a:effectLst>
                <a:outerShdw blurRad="38100" dist="38100" dir="2700000" algn="tl">
                  <a:srgbClr val="000000">
                    <a:alpha val="43137"/>
                  </a:srgbClr>
                </a:outerShdw>
              </a:effectLst>
            </a:endParaRPr>
          </a:p>
          <a:p>
            <a:pPr lvl="0">
              <a:buFont typeface="Arial" pitchFamily="34" charset="0"/>
              <a:buChar char="•"/>
            </a:pPr>
            <a:endParaRPr lang="en-US" sz="3200" b="1" dirty="0" smtClean="0">
              <a:effectLst>
                <a:outerShdw blurRad="38100" dist="38100" dir="2700000" algn="tl">
                  <a:srgbClr val="000000">
                    <a:alpha val="43137"/>
                  </a:srgbClr>
                </a:outerShdw>
              </a:effectLst>
            </a:endParaRPr>
          </a:p>
          <a:p>
            <a:pPr lvl="0"/>
            <a:endParaRPr lang="en-ZA" sz="3200" b="1" dirty="0" smtClean="0">
              <a:effectLst>
                <a:outerShdw blurRad="38100" dist="38100" dir="2700000" algn="tl">
                  <a:srgbClr val="000000">
                    <a:alpha val="43137"/>
                  </a:srgbClr>
                </a:outerShdw>
              </a:effectLst>
            </a:endParaRPr>
          </a:p>
          <a:p>
            <a:endParaRPr lang="en-ZA" sz="4000" b="1" dirty="0">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001000" cy="7571303"/>
          </a:xfrm>
          <a:prstGeom prst="rect">
            <a:avLst/>
          </a:prstGeom>
          <a:noFill/>
        </p:spPr>
        <p:txBody>
          <a:bodyPr wrap="square" rtlCol="0">
            <a:spAutoFit/>
          </a:bodyPr>
          <a:lstStyle/>
          <a:p>
            <a:r>
              <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This story illustrates three things:</a:t>
            </a:r>
          </a:p>
          <a:p>
            <a:endParaRPr lang="en-US"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lvl="0">
              <a:buFont typeface="Arial" pitchFamily="34" charset="0"/>
              <a:buChar char="•"/>
            </a:pP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The condition of all men apart from</a:t>
            </a:r>
          </a:p>
          <a:p>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Christ </a:t>
            </a:r>
          </a:p>
          <a:p>
            <a:endParaRPr lang="en-US" sz="14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lvl="0">
              <a:buFont typeface="Arial" pitchFamily="34" charset="0"/>
              <a:buChar char="•"/>
            </a:pP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The function of our ministry to the</a:t>
            </a:r>
          </a:p>
          <a:p>
            <a:pPr lvl="0"/>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world</a:t>
            </a:r>
          </a:p>
          <a:p>
            <a:pPr lvl="0"/>
            <a:endParaRPr lang="en-US" sz="14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a:buFont typeface="Arial" pitchFamily="34" charset="0"/>
              <a:buChar char="•"/>
            </a:pP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What it means to </a:t>
            </a: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be </a:t>
            </a: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neighborly</a:t>
            </a:r>
            <a:endParaRPr lang="en-ZA"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lvl="0"/>
            <a:endParaRPr lang="en-ZA" sz="3200" b="1" dirty="0" smtClean="0">
              <a:effectLst>
                <a:outerShdw blurRad="38100" dist="38100" dir="2700000" algn="tl">
                  <a:srgbClr val="000000">
                    <a:alpha val="43137"/>
                  </a:srgbClr>
                </a:outerShdw>
              </a:effectLst>
            </a:endParaRPr>
          </a:p>
          <a:p>
            <a:endParaRPr lang="en-US" sz="3200" b="1" dirty="0" smtClean="0">
              <a:effectLst>
                <a:outerShdw blurRad="38100" dist="38100" dir="2700000" algn="tl">
                  <a:srgbClr val="000000">
                    <a:alpha val="43137"/>
                  </a:srgbClr>
                </a:outerShdw>
              </a:effectLst>
            </a:endParaRPr>
          </a:p>
          <a:p>
            <a:endParaRPr lang="en-ZA" sz="3200" b="1" dirty="0" smtClean="0">
              <a:effectLst>
                <a:outerShdw blurRad="38100" dist="38100" dir="2700000" algn="tl">
                  <a:srgbClr val="000000">
                    <a:alpha val="43137"/>
                  </a:srgbClr>
                </a:outerShdw>
              </a:effectLst>
            </a:endParaRPr>
          </a:p>
          <a:p>
            <a:pPr lvl="0">
              <a:buFont typeface="Arial" pitchFamily="34" charset="0"/>
              <a:buChar char="•"/>
            </a:pPr>
            <a:endParaRPr lang="en-US" sz="3200" b="1" dirty="0" smtClean="0">
              <a:effectLst>
                <a:outerShdw blurRad="38100" dist="38100" dir="2700000" algn="tl">
                  <a:srgbClr val="000000">
                    <a:alpha val="43137"/>
                  </a:srgbClr>
                </a:outerShdw>
              </a:effectLst>
            </a:endParaRPr>
          </a:p>
          <a:p>
            <a:pPr lvl="0"/>
            <a:endParaRPr lang="en-ZA" sz="3200" b="1" dirty="0" smtClean="0">
              <a:effectLst>
                <a:outerShdw blurRad="38100" dist="38100" dir="2700000" algn="tl">
                  <a:srgbClr val="000000">
                    <a:alpha val="43137"/>
                  </a:srgbClr>
                </a:outerShdw>
              </a:effectLst>
            </a:endParaRPr>
          </a:p>
          <a:p>
            <a:endParaRPr lang="en-ZA" sz="4000" b="1" dirty="0">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077200" cy="4031873"/>
          </a:xfrm>
          <a:prstGeom prst="rect">
            <a:avLst/>
          </a:prstGeom>
          <a:noFill/>
        </p:spPr>
        <p:txBody>
          <a:bodyPr wrap="square" rtlCol="0">
            <a:spAutoFit/>
          </a:bodyPr>
          <a:lstStyle/>
          <a:p>
            <a:r>
              <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What the thieves did to their victim:</a:t>
            </a:r>
            <a:endParaRPr lang="en-ZA"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lvl="0"/>
            <a:endParaRPr lang="en-US" sz="4000" b="1" dirty="0" smtClean="0">
              <a:effectLst>
                <a:outerShdw blurRad="38100" dist="38100" dir="2700000" algn="tl">
                  <a:srgbClr val="000000">
                    <a:alpha val="43137"/>
                  </a:srgbClr>
                </a:outerShdw>
              </a:effectLst>
            </a:endParaRPr>
          </a:p>
          <a:p>
            <a:endParaRPr lang="en-ZA" sz="3200" b="1" dirty="0" smtClean="0">
              <a:effectLst>
                <a:outerShdw blurRad="38100" dist="38100" dir="2700000" algn="tl">
                  <a:srgbClr val="000000">
                    <a:alpha val="43137"/>
                  </a:srgbClr>
                </a:outerShdw>
              </a:effectLst>
            </a:endParaRPr>
          </a:p>
          <a:p>
            <a:pPr lvl="0">
              <a:buFont typeface="Arial" pitchFamily="34" charset="0"/>
              <a:buChar char="•"/>
            </a:pPr>
            <a:endParaRPr lang="en-US" sz="3200" b="1" dirty="0" smtClean="0">
              <a:effectLst>
                <a:outerShdw blurRad="38100" dist="38100" dir="2700000" algn="tl">
                  <a:srgbClr val="000000">
                    <a:alpha val="43137"/>
                  </a:srgbClr>
                </a:outerShdw>
              </a:effectLst>
            </a:endParaRPr>
          </a:p>
          <a:p>
            <a:pPr lvl="0"/>
            <a:endParaRPr lang="en-ZA" sz="3200" b="1" dirty="0" smtClean="0">
              <a:effectLst>
                <a:outerShdw blurRad="38100" dist="38100" dir="2700000" algn="tl">
                  <a:srgbClr val="000000">
                    <a:alpha val="43137"/>
                  </a:srgbClr>
                </a:outerShdw>
              </a:effectLst>
            </a:endParaRPr>
          </a:p>
          <a:p>
            <a:endParaRPr lang="en-ZA" sz="4000" b="1" dirty="0">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153400" cy="4216539"/>
          </a:xfrm>
          <a:prstGeom prst="rect">
            <a:avLst/>
          </a:prstGeom>
          <a:noFill/>
        </p:spPr>
        <p:txBody>
          <a:bodyPr wrap="square" rtlCol="0">
            <a:spAutoFit/>
          </a:bodyPr>
          <a:lstStyle/>
          <a:p>
            <a:r>
              <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What the thieves did to their victim:</a:t>
            </a:r>
            <a:endParaRPr lang="en-ZA"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lvl="0"/>
            <a:endParaRPr lang="en-US" sz="2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lvl="0">
              <a:buFont typeface="Arial" pitchFamily="34" charset="0"/>
              <a:buChar char="•"/>
            </a:pP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They stripped the man of </a:t>
            </a: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his clothing</a:t>
            </a:r>
            <a:endPar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endParaRPr lang="en-ZA" sz="3200" b="1" dirty="0" smtClean="0">
              <a:effectLst>
                <a:outerShdw blurRad="38100" dist="38100" dir="2700000" algn="tl">
                  <a:srgbClr val="000000">
                    <a:alpha val="43137"/>
                  </a:srgbClr>
                </a:outerShdw>
              </a:effectLst>
            </a:endParaRPr>
          </a:p>
          <a:p>
            <a:pPr lvl="0">
              <a:buFont typeface="Arial" pitchFamily="34" charset="0"/>
              <a:buChar char="•"/>
            </a:pPr>
            <a:endParaRPr lang="en-US" sz="3200" b="1" dirty="0" smtClean="0">
              <a:effectLst>
                <a:outerShdw blurRad="38100" dist="38100" dir="2700000" algn="tl">
                  <a:srgbClr val="000000">
                    <a:alpha val="43137"/>
                  </a:srgbClr>
                </a:outerShdw>
              </a:effectLst>
            </a:endParaRPr>
          </a:p>
          <a:p>
            <a:pPr lvl="0"/>
            <a:endParaRPr lang="en-ZA" sz="3200" b="1" dirty="0" smtClean="0">
              <a:effectLst>
                <a:outerShdw blurRad="38100" dist="38100" dir="2700000" algn="tl">
                  <a:srgbClr val="000000">
                    <a:alpha val="43137"/>
                  </a:srgbClr>
                </a:outerShdw>
              </a:effectLst>
            </a:endParaRPr>
          </a:p>
          <a:p>
            <a:endParaRPr lang="en-ZA" sz="4000" b="1" dirty="0">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077200" cy="5201424"/>
          </a:xfrm>
          <a:prstGeom prst="rect">
            <a:avLst/>
          </a:prstGeom>
          <a:noFill/>
        </p:spPr>
        <p:txBody>
          <a:bodyPr wrap="square" rtlCol="0">
            <a:spAutoFit/>
          </a:bodyPr>
          <a:lstStyle/>
          <a:p>
            <a:r>
              <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What the thieves did to their victim:</a:t>
            </a:r>
            <a:endParaRPr lang="en-ZA"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lvl="0"/>
            <a:endParaRPr lang="en-US" sz="2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lvl="0">
              <a:buFont typeface="Arial" pitchFamily="34" charset="0"/>
              <a:buChar char="•"/>
            </a:pP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They stripped the man of </a:t>
            </a: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his clothing</a:t>
            </a: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a:t>
            </a:r>
          </a:p>
          <a:p>
            <a:pPr lvl="0"/>
            <a:endParaRPr lang="en-US" sz="2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lvl="0">
              <a:buFont typeface="Arial" pitchFamily="34" charset="0"/>
              <a:buChar char="•"/>
            </a:pP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They wounded the man</a:t>
            </a:r>
          </a:p>
          <a:p>
            <a:endParaRPr lang="en-ZA" sz="3200" b="1" dirty="0" smtClean="0">
              <a:effectLst>
                <a:outerShdw blurRad="38100" dist="38100" dir="2700000" algn="tl">
                  <a:srgbClr val="000000">
                    <a:alpha val="43137"/>
                  </a:srgbClr>
                </a:outerShdw>
              </a:effectLst>
            </a:endParaRPr>
          </a:p>
          <a:p>
            <a:pPr lvl="0">
              <a:buFont typeface="Arial" pitchFamily="34" charset="0"/>
              <a:buChar char="•"/>
            </a:pPr>
            <a:endParaRPr lang="en-US" sz="3200" b="1" dirty="0" smtClean="0">
              <a:effectLst>
                <a:outerShdw blurRad="38100" dist="38100" dir="2700000" algn="tl">
                  <a:srgbClr val="000000">
                    <a:alpha val="43137"/>
                  </a:srgbClr>
                </a:outerShdw>
              </a:effectLst>
            </a:endParaRPr>
          </a:p>
          <a:p>
            <a:pPr lvl="0"/>
            <a:endParaRPr lang="en-ZA" sz="3200" b="1" dirty="0" smtClean="0">
              <a:effectLst>
                <a:outerShdw blurRad="38100" dist="38100" dir="2700000" algn="tl">
                  <a:srgbClr val="000000">
                    <a:alpha val="43137"/>
                  </a:srgbClr>
                </a:outerShdw>
              </a:effectLst>
            </a:endParaRPr>
          </a:p>
          <a:p>
            <a:endParaRPr lang="en-ZA" sz="4000" b="1" dirty="0">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077200" cy="6801862"/>
          </a:xfrm>
          <a:prstGeom prst="rect">
            <a:avLst/>
          </a:prstGeom>
          <a:noFill/>
        </p:spPr>
        <p:txBody>
          <a:bodyPr wrap="square" rtlCol="0">
            <a:spAutoFit/>
          </a:bodyPr>
          <a:lstStyle/>
          <a:p>
            <a:r>
              <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What the thieves did to their victim:</a:t>
            </a:r>
            <a:endParaRPr lang="en-ZA"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lvl="0"/>
            <a:endParaRPr lang="en-US" sz="2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lvl="0">
              <a:buFont typeface="Arial" pitchFamily="34" charset="0"/>
              <a:buChar char="•"/>
            </a:pP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They stripped the man of </a:t>
            </a: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his clothing</a:t>
            </a:r>
            <a:endPar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lvl="0"/>
            <a:endParaRPr lang="en-US" sz="2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lvl="0">
              <a:buFont typeface="Arial" pitchFamily="34" charset="0"/>
              <a:buChar char="•"/>
            </a:pP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They wounded the man</a:t>
            </a:r>
          </a:p>
          <a:p>
            <a:pPr lvl="0">
              <a:buFont typeface="Arial" pitchFamily="34" charset="0"/>
              <a:buChar char="•"/>
            </a:pPr>
            <a:endParaRPr lang="en-US" sz="2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a:buFont typeface="Arial" pitchFamily="34" charset="0"/>
              <a:buChar char="•"/>
            </a:pP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They abandoned the man and left</a:t>
            </a:r>
          </a:p>
          <a:p>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him for </a:t>
            </a: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dead</a:t>
            </a:r>
            <a:endParaRPr lang="en-ZA"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lvl="0">
              <a:buFont typeface="Arial" pitchFamily="34" charset="0"/>
              <a:buChar char="•"/>
            </a:pPr>
            <a:endParaRPr lang="en-US" sz="3200" b="1" dirty="0" smtClean="0">
              <a:effectLst>
                <a:outerShdw blurRad="38100" dist="38100" dir="2700000" algn="tl">
                  <a:srgbClr val="000000">
                    <a:alpha val="43137"/>
                  </a:srgbClr>
                </a:outerShdw>
              </a:effectLst>
            </a:endParaRPr>
          </a:p>
          <a:p>
            <a:endParaRPr lang="en-ZA" sz="3200" b="1" dirty="0" smtClean="0">
              <a:effectLst>
                <a:outerShdw blurRad="38100" dist="38100" dir="2700000" algn="tl">
                  <a:srgbClr val="000000">
                    <a:alpha val="43137"/>
                  </a:srgbClr>
                </a:outerShdw>
              </a:effectLst>
            </a:endParaRPr>
          </a:p>
          <a:p>
            <a:pPr lvl="0">
              <a:buFont typeface="Arial" pitchFamily="34" charset="0"/>
              <a:buChar char="•"/>
            </a:pPr>
            <a:endParaRPr lang="en-US" sz="3200" b="1" dirty="0" smtClean="0">
              <a:effectLst>
                <a:outerShdw blurRad="38100" dist="38100" dir="2700000" algn="tl">
                  <a:srgbClr val="000000">
                    <a:alpha val="43137"/>
                  </a:srgbClr>
                </a:outerShdw>
              </a:effectLst>
            </a:endParaRPr>
          </a:p>
          <a:p>
            <a:pPr lvl="0"/>
            <a:endParaRPr lang="en-ZA" sz="3200" b="1" dirty="0" smtClean="0">
              <a:effectLst>
                <a:outerShdw blurRad="38100" dist="38100" dir="2700000" algn="tl">
                  <a:srgbClr val="000000">
                    <a:alpha val="43137"/>
                  </a:srgbClr>
                </a:outerShdw>
              </a:effectLst>
            </a:endParaRPr>
          </a:p>
          <a:p>
            <a:endParaRPr lang="en-ZA" sz="4000" b="1" dirty="0">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229600" cy="3908762"/>
          </a:xfrm>
          <a:prstGeom prst="rect">
            <a:avLst/>
          </a:prstGeom>
          <a:noFill/>
        </p:spPr>
        <p:txBody>
          <a:bodyPr wrap="square" rtlCol="0">
            <a:spAutoFit/>
          </a:bodyPr>
          <a:lstStyle/>
          <a:p>
            <a:r>
              <a:rPr lang="en-US" sz="3600" b="1" dirty="0" smtClean="0">
                <a:effectLst>
                  <a:glow rad="101600">
                    <a:schemeClr val="bg1">
                      <a:lumMod val="95000"/>
                      <a:lumOff val="5000"/>
                      <a:alpha val="60000"/>
                    </a:schemeClr>
                  </a:glow>
                </a:effectLst>
                <a:latin typeface="Arial" pitchFamily="34" charset="0"/>
                <a:cs typeface="Arial" pitchFamily="34" charset="0"/>
              </a:rPr>
              <a:t>Luke 10:25-37</a:t>
            </a:r>
            <a:endParaRPr lang="en-ZA" sz="3600" b="1" dirty="0" smtClean="0">
              <a:effectLst>
                <a:glow rad="101600">
                  <a:schemeClr val="bg1">
                    <a:lumMod val="95000"/>
                    <a:lumOff val="5000"/>
                    <a:alpha val="60000"/>
                  </a:schemeClr>
                </a:glow>
              </a:effectLst>
              <a:latin typeface="Arial" pitchFamily="34" charset="0"/>
              <a:cs typeface="Arial" pitchFamily="34" charset="0"/>
            </a:endParaRPr>
          </a:p>
          <a:p>
            <a:r>
              <a:rPr lang="en-US" sz="3200" b="1" i="1" dirty="0" smtClean="0">
                <a:effectLst>
                  <a:glow rad="101600">
                    <a:schemeClr val="bg1">
                      <a:lumMod val="95000"/>
                      <a:lumOff val="5000"/>
                      <a:alpha val="60000"/>
                    </a:schemeClr>
                  </a:glow>
                </a:effectLst>
              </a:rPr>
              <a:t> </a:t>
            </a:r>
            <a:endParaRPr lang="en-ZA" sz="3200" b="1" i="1" dirty="0" smtClean="0">
              <a:effectLst>
                <a:glow rad="101600">
                  <a:schemeClr val="bg1">
                    <a:lumMod val="95000"/>
                    <a:lumOff val="5000"/>
                    <a:alpha val="60000"/>
                  </a:schemeClr>
                </a:glow>
              </a:effectLst>
            </a:endParaRPr>
          </a:p>
          <a:p>
            <a:r>
              <a:rPr lang="en-US" sz="3600" i="1" dirty="0" smtClean="0">
                <a:effectLst>
                  <a:glow rad="101600">
                    <a:schemeClr val="bg1">
                      <a:lumMod val="95000"/>
                      <a:lumOff val="5000"/>
                      <a:alpha val="60000"/>
                    </a:schemeClr>
                  </a:glow>
                </a:effectLst>
                <a:latin typeface="Arial" pitchFamily="34" charset="0"/>
                <a:cs typeface="Arial" pitchFamily="34" charset="0"/>
              </a:rPr>
              <a:t>And behold, a certain lawyer stood up and tested Him, saying, “Teacher, what shall I do to inherit eternal life?” </a:t>
            </a:r>
            <a:r>
              <a:rPr lang="en-US" sz="3600" i="1" baseline="30000" dirty="0" smtClean="0">
                <a:effectLst>
                  <a:glow rad="101600">
                    <a:schemeClr val="bg1">
                      <a:lumMod val="95000"/>
                      <a:lumOff val="5000"/>
                      <a:alpha val="60000"/>
                    </a:schemeClr>
                  </a:glow>
                </a:effectLst>
                <a:latin typeface="Arial" pitchFamily="34" charset="0"/>
                <a:cs typeface="Arial" pitchFamily="34" charset="0"/>
              </a:rPr>
              <a:t>26</a:t>
            </a:r>
            <a:r>
              <a:rPr lang="en-US" sz="3600" i="1" dirty="0" smtClean="0">
                <a:effectLst>
                  <a:glow rad="101600">
                    <a:schemeClr val="bg1">
                      <a:lumMod val="95000"/>
                      <a:lumOff val="5000"/>
                      <a:alpha val="60000"/>
                    </a:schemeClr>
                  </a:glow>
                </a:effectLst>
                <a:latin typeface="Arial" pitchFamily="34" charset="0"/>
                <a:cs typeface="Arial" pitchFamily="34" charset="0"/>
              </a:rPr>
              <a:t> </a:t>
            </a:r>
            <a:r>
              <a:rPr lang="en-US" sz="3600" i="1" dirty="0" smtClean="0">
                <a:effectLst>
                  <a:glow rad="101600">
                    <a:schemeClr val="bg1">
                      <a:lumMod val="95000"/>
                      <a:lumOff val="5000"/>
                      <a:alpha val="60000"/>
                    </a:schemeClr>
                  </a:glow>
                </a:effectLst>
                <a:latin typeface="Arial" pitchFamily="34" charset="0"/>
                <a:cs typeface="Arial" pitchFamily="34" charset="0"/>
              </a:rPr>
              <a:t>He said to him, “What is written in the law? What is your reading of it?”</a:t>
            </a:r>
            <a:endParaRPr lang="en-US" sz="3600" i="1" dirty="0" smtClean="0">
              <a:ln w="18415" cmpd="sng">
                <a:solidFill>
                  <a:srgbClr val="FFFFFF"/>
                </a:solidFill>
                <a:prstDash val="solid"/>
              </a:ln>
              <a:solidFill>
                <a:srgbClr val="FFFFFF"/>
              </a:solidFill>
              <a:effectLst>
                <a:glow rad="101600">
                  <a:schemeClr val="bg1">
                    <a:lumMod val="95000"/>
                    <a:lumOff val="5000"/>
                    <a:alpha val="60000"/>
                  </a:schemeClr>
                </a:glow>
              </a:effectLst>
              <a:latin typeface="Arial" pitchFamily="34" charset="0"/>
              <a:cs typeface="Arial" pitchFamily="34" charset="0"/>
            </a:endParaRP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001000" cy="5139869"/>
          </a:xfrm>
          <a:prstGeom prst="rect">
            <a:avLst/>
          </a:prstGeom>
          <a:noFill/>
        </p:spPr>
        <p:txBody>
          <a:bodyPr wrap="square" rtlCol="0">
            <a:spAutoFit/>
          </a:bodyPr>
          <a:lstStyle/>
          <a:p>
            <a:endPar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endPar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endPar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algn="ctr"/>
            <a:r>
              <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Why </a:t>
            </a:r>
            <a:r>
              <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don’t most people help?</a:t>
            </a:r>
            <a:endParaRPr lang="en-ZA" sz="4000"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lvl="0"/>
            <a:endParaRPr lang="en-US" sz="3200" b="1" dirty="0" smtClean="0">
              <a:effectLst>
                <a:outerShdw blurRad="38100" dist="38100" dir="2700000" algn="tl">
                  <a:srgbClr val="000000">
                    <a:alpha val="43137"/>
                  </a:srgbClr>
                </a:outerShdw>
              </a:effectLst>
            </a:endParaRPr>
          </a:p>
          <a:p>
            <a:endParaRPr lang="en-ZA" sz="3200" b="1" dirty="0" smtClean="0">
              <a:effectLst>
                <a:outerShdw blurRad="38100" dist="38100" dir="2700000" algn="tl">
                  <a:srgbClr val="000000">
                    <a:alpha val="43137"/>
                  </a:srgbClr>
                </a:outerShdw>
              </a:effectLst>
            </a:endParaRPr>
          </a:p>
          <a:p>
            <a:pPr lvl="0">
              <a:buFont typeface="Arial" pitchFamily="34" charset="0"/>
              <a:buChar char="•"/>
            </a:pPr>
            <a:endParaRPr lang="en-US" sz="3200" b="1" dirty="0" smtClean="0">
              <a:effectLst>
                <a:outerShdw blurRad="38100" dist="38100" dir="2700000" algn="tl">
                  <a:srgbClr val="000000">
                    <a:alpha val="43137"/>
                  </a:srgbClr>
                </a:outerShdw>
              </a:effectLst>
            </a:endParaRPr>
          </a:p>
          <a:p>
            <a:pPr lvl="0"/>
            <a:endParaRPr lang="en-ZA" sz="3200" b="1" dirty="0" smtClean="0">
              <a:effectLst>
                <a:outerShdw blurRad="38100" dist="38100" dir="2700000" algn="tl">
                  <a:srgbClr val="000000">
                    <a:alpha val="43137"/>
                  </a:srgbClr>
                </a:outerShdw>
              </a:effectLst>
            </a:endParaRPr>
          </a:p>
          <a:p>
            <a:endParaRPr lang="en-ZA" sz="4000" b="1" dirty="0">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305800" cy="4031873"/>
          </a:xfrm>
          <a:prstGeom prst="rect">
            <a:avLst/>
          </a:prstGeom>
          <a:noFill/>
        </p:spPr>
        <p:txBody>
          <a:bodyPr wrap="square" rtlCol="0">
            <a:spAutoFit/>
          </a:bodyPr>
          <a:lstStyle/>
          <a:p>
            <a:r>
              <a:rPr lang="en-US" sz="36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P</a:t>
            </a:r>
            <a:r>
              <a:rPr lang="en-US" sz="36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eople </a:t>
            </a:r>
            <a:r>
              <a:rPr lang="en-US" sz="36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do not help because of:</a:t>
            </a:r>
            <a:endParaRPr lang="en-ZA" sz="36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lvl="0"/>
            <a:endParaRPr lang="en-US" sz="2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r>
              <a:rPr lang="en-US" sz="3200" b="1" dirty="0" smtClean="0">
                <a:effectLst>
                  <a:glow rad="101600">
                    <a:schemeClr val="bg1">
                      <a:lumMod val="95000"/>
                      <a:lumOff val="5000"/>
                      <a:alpha val="60000"/>
                    </a:schemeClr>
                  </a:glow>
                </a:effectLst>
                <a:latin typeface="Arial" pitchFamily="34" charset="0"/>
                <a:cs typeface="Arial" pitchFamily="34" charset="0"/>
              </a:rPr>
              <a:t>1. Fear for Personal Safety </a:t>
            </a:r>
            <a:endParaRPr lang="en-ZA" sz="3200" b="1" dirty="0" smtClean="0">
              <a:effectLst>
                <a:glow rad="101600">
                  <a:schemeClr val="bg1">
                    <a:lumMod val="95000"/>
                    <a:lumOff val="5000"/>
                    <a:alpha val="60000"/>
                  </a:schemeClr>
                </a:glow>
              </a:effectLst>
              <a:latin typeface="Arial" pitchFamily="34" charset="0"/>
              <a:cs typeface="Arial" pitchFamily="34" charset="0"/>
            </a:endParaRPr>
          </a:p>
          <a:p>
            <a:pPr lvl="0"/>
            <a:endParaRPr lang="en-US" sz="3200" b="1" dirty="0" smtClean="0">
              <a:effectLst>
                <a:outerShdw blurRad="38100" dist="38100" dir="2700000" algn="tl">
                  <a:srgbClr val="000000">
                    <a:alpha val="43137"/>
                  </a:srgbClr>
                </a:outerShdw>
              </a:effectLst>
            </a:endParaRPr>
          </a:p>
          <a:p>
            <a:endParaRPr lang="en-ZA" sz="3200" b="1" dirty="0" smtClean="0">
              <a:effectLst>
                <a:outerShdw blurRad="38100" dist="38100" dir="2700000" algn="tl">
                  <a:srgbClr val="000000">
                    <a:alpha val="43137"/>
                  </a:srgbClr>
                </a:outerShdw>
              </a:effectLst>
            </a:endParaRPr>
          </a:p>
          <a:p>
            <a:pPr lvl="0">
              <a:buFont typeface="Arial" pitchFamily="34" charset="0"/>
              <a:buChar char="•"/>
            </a:pPr>
            <a:endParaRPr lang="en-US" sz="3200" b="1" dirty="0" smtClean="0">
              <a:effectLst>
                <a:outerShdw blurRad="38100" dist="38100" dir="2700000" algn="tl">
                  <a:srgbClr val="000000">
                    <a:alpha val="43137"/>
                  </a:srgbClr>
                </a:outerShdw>
              </a:effectLst>
            </a:endParaRPr>
          </a:p>
          <a:p>
            <a:pPr lvl="0"/>
            <a:endParaRPr lang="en-ZA" sz="3200" b="1" dirty="0" smtClean="0">
              <a:effectLst>
                <a:outerShdw blurRad="38100" dist="38100" dir="2700000" algn="tl">
                  <a:srgbClr val="000000">
                    <a:alpha val="43137"/>
                  </a:srgbClr>
                </a:outerShdw>
              </a:effectLst>
            </a:endParaRPr>
          </a:p>
          <a:p>
            <a:endParaRPr lang="en-ZA" sz="4000" b="1" dirty="0">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305800" cy="5324535"/>
          </a:xfrm>
          <a:prstGeom prst="rect">
            <a:avLst/>
          </a:prstGeom>
          <a:noFill/>
        </p:spPr>
        <p:txBody>
          <a:bodyPr wrap="square" rtlCol="0">
            <a:spAutoFit/>
          </a:bodyPr>
          <a:lstStyle/>
          <a:p>
            <a:r>
              <a:rPr lang="en-US" sz="36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P</a:t>
            </a:r>
            <a:r>
              <a:rPr lang="en-US" sz="36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eople </a:t>
            </a:r>
            <a:r>
              <a:rPr lang="en-US" sz="36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do not help because of:</a:t>
            </a:r>
            <a:endParaRPr lang="en-ZA" sz="36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lvl="0"/>
            <a:endParaRPr lang="en-US" sz="2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indent="-514350"/>
            <a:r>
              <a:rPr lang="en-US" sz="3200" b="1" dirty="0" smtClean="0">
                <a:effectLst>
                  <a:glow rad="101600">
                    <a:schemeClr val="bg1">
                      <a:lumMod val="95000"/>
                      <a:lumOff val="5000"/>
                      <a:alpha val="60000"/>
                    </a:schemeClr>
                  </a:glow>
                </a:effectLst>
                <a:latin typeface="Arial" pitchFamily="34" charset="0"/>
                <a:cs typeface="Arial" pitchFamily="34" charset="0"/>
              </a:rPr>
              <a:t>1. Fear for Personal Safety </a:t>
            </a:r>
          </a:p>
          <a:p>
            <a:pPr marL="514350" indent="-514350">
              <a:buAutoNum type="arabicPeriod"/>
            </a:pPr>
            <a:endParaRPr lang="en-US" sz="2000" b="1" dirty="0" smtClean="0">
              <a:effectLst>
                <a:glow rad="101600">
                  <a:schemeClr val="bg1">
                    <a:lumMod val="95000"/>
                    <a:lumOff val="5000"/>
                    <a:alpha val="60000"/>
                  </a:schemeClr>
                </a:glow>
              </a:effectLst>
              <a:latin typeface="Arial" pitchFamily="34" charset="0"/>
              <a:cs typeface="Arial" pitchFamily="34" charset="0"/>
            </a:endParaRPr>
          </a:p>
          <a:p>
            <a:pPr marL="514350" indent="-514350"/>
            <a:r>
              <a:rPr lang="en-US" sz="3200" b="1" dirty="0" smtClean="0">
                <a:effectLst>
                  <a:glow rad="101600">
                    <a:schemeClr val="bg1">
                      <a:lumMod val="95000"/>
                      <a:lumOff val="5000"/>
                      <a:alpha val="60000"/>
                    </a:schemeClr>
                  </a:glow>
                </a:effectLst>
                <a:latin typeface="Arial" pitchFamily="34" charset="0"/>
                <a:cs typeface="Arial" pitchFamily="34" charset="0"/>
              </a:rPr>
              <a:t>2. Selfishness</a:t>
            </a:r>
          </a:p>
          <a:p>
            <a:pPr marL="514350" indent="-514350"/>
            <a:endParaRPr lang="en-ZA" sz="3200" b="1" dirty="0" smtClean="0"/>
          </a:p>
          <a:p>
            <a:pPr lvl="0"/>
            <a:endParaRPr lang="en-US" sz="3200" b="1" dirty="0" smtClean="0">
              <a:effectLst>
                <a:outerShdw blurRad="38100" dist="38100" dir="2700000" algn="tl">
                  <a:srgbClr val="000000">
                    <a:alpha val="43137"/>
                  </a:srgbClr>
                </a:outerShdw>
              </a:effectLst>
            </a:endParaRPr>
          </a:p>
          <a:p>
            <a:endParaRPr lang="en-ZA" sz="3200" b="1" dirty="0" smtClean="0">
              <a:effectLst>
                <a:outerShdw blurRad="38100" dist="38100" dir="2700000" algn="tl">
                  <a:srgbClr val="000000">
                    <a:alpha val="43137"/>
                  </a:srgbClr>
                </a:outerShdw>
              </a:effectLst>
            </a:endParaRPr>
          </a:p>
          <a:p>
            <a:pPr lvl="0">
              <a:buFont typeface="Arial" pitchFamily="34" charset="0"/>
              <a:buChar char="•"/>
            </a:pPr>
            <a:endParaRPr lang="en-US" sz="3200" b="1" dirty="0" smtClean="0">
              <a:effectLst>
                <a:outerShdw blurRad="38100" dist="38100" dir="2700000" algn="tl">
                  <a:srgbClr val="000000">
                    <a:alpha val="43137"/>
                  </a:srgbClr>
                </a:outerShdw>
              </a:effectLst>
            </a:endParaRPr>
          </a:p>
          <a:p>
            <a:pPr lvl="0"/>
            <a:endParaRPr lang="en-ZA" sz="3200" b="1" dirty="0" smtClean="0">
              <a:effectLst>
                <a:outerShdw blurRad="38100" dist="38100" dir="2700000" algn="tl">
                  <a:srgbClr val="000000">
                    <a:alpha val="43137"/>
                  </a:srgbClr>
                </a:outerShdw>
              </a:effectLst>
            </a:endParaRPr>
          </a:p>
          <a:p>
            <a:endParaRPr lang="en-ZA" sz="4000" b="1" dirty="0">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229600" cy="6124754"/>
          </a:xfrm>
          <a:prstGeom prst="rect">
            <a:avLst/>
          </a:prstGeom>
          <a:noFill/>
        </p:spPr>
        <p:txBody>
          <a:bodyPr wrap="square" rtlCol="0">
            <a:spAutoFit/>
          </a:bodyPr>
          <a:lstStyle/>
          <a:p>
            <a:r>
              <a:rPr lang="en-US" sz="36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P</a:t>
            </a:r>
            <a:r>
              <a:rPr lang="en-US" sz="36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eople </a:t>
            </a:r>
            <a:r>
              <a:rPr lang="en-US" sz="36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do not help because of:</a:t>
            </a:r>
            <a:endParaRPr lang="en-ZA" sz="36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lvl="0"/>
            <a:endParaRPr lang="en-US" sz="2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indent="-514350"/>
            <a:r>
              <a:rPr lang="en-US" sz="3200" b="1" dirty="0" smtClean="0">
                <a:effectLst>
                  <a:glow rad="101600">
                    <a:schemeClr val="bg1">
                      <a:lumMod val="95000"/>
                      <a:lumOff val="5000"/>
                      <a:alpha val="60000"/>
                    </a:schemeClr>
                  </a:glow>
                </a:effectLst>
                <a:latin typeface="Arial" pitchFamily="34" charset="0"/>
                <a:cs typeface="Arial" pitchFamily="34" charset="0"/>
              </a:rPr>
              <a:t>1. Fear for Personal Safety </a:t>
            </a:r>
          </a:p>
          <a:p>
            <a:pPr marL="514350" indent="-514350">
              <a:buAutoNum type="arabicPeriod"/>
            </a:pPr>
            <a:endParaRPr lang="en-US" sz="2000" b="1" dirty="0" smtClean="0">
              <a:effectLst>
                <a:glow rad="101600">
                  <a:schemeClr val="bg1">
                    <a:lumMod val="95000"/>
                    <a:lumOff val="5000"/>
                    <a:alpha val="60000"/>
                  </a:schemeClr>
                </a:glow>
              </a:effectLst>
              <a:latin typeface="Arial" pitchFamily="34" charset="0"/>
              <a:cs typeface="Arial" pitchFamily="34" charset="0"/>
            </a:endParaRPr>
          </a:p>
          <a:p>
            <a:pPr marL="514350" indent="-514350"/>
            <a:r>
              <a:rPr lang="en-US" sz="3200" b="1" dirty="0" smtClean="0">
                <a:effectLst>
                  <a:glow rad="101600">
                    <a:schemeClr val="bg1">
                      <a:lumMod val="95000"/>
                      <a:lumOff val="5000"/>
                      <a:alpha val="60000"/>
                    </a:schemeClr>
                  </a:glow>
                </a:effectLst>
                <a:latin typeface="Arial" pitchFamily="34" charset="0"/>
                <a:cs typeface="Arial" pitchFamily="34" charset="0"/>
              </a:rPr>
              <a:t>2. Selfishness</a:t>
            </a:r>
          </a:p>
          <a:p>
            <a:pPr marL="514350" indent="-514350"/>
            <a:endParaRPr lang="en-US" sz="2000" b="1" dirty="0" smtClean="0">
              <a:effectLst>
                <a:glow rad="101600">
                  <a:schemeClr val="bg1">
                    <a:lumMod val="95000"/>
                    <a:lumOff val="5000"/>
                    <a:alpha val="60000"/>
                  </a:schemeClr>
                </a:glow>
              </a:effectLst>
              <a:latin typeface="Arial" pitchFamily="34" charset="0"/>
              <a:cs typeface="Arial" pitchFamily="34" charset="0"/>
            </a:endParaRPr>
          </a:p>
          <a:p>
            <a:pPr marL="514350" indent="-514350"/>
            <a:r>
              <a:rPr lang="en-US" sz="3200" b="1" dirty="0" smtClean="0">
                <a:effectLst>
                  <a:glow rad="101600">
                    <a:schemeClr val="bg1">
                      <a:lumMod val="95000"/>
                      <a:lumOff val="5000"/>
                      <a:alpha val="60000"/>
                    </a:schemeClr>
                  </a:glow>
                </a:effectLst>
                <a:latin typeface="Arial" pitchFamily="34" charset="0"/>
                <a:cs typeface="Arial" pitchFamily="34" charset="0"/>
              </a:rPr>
              <a:t>3. Prejudice</a:t>
            </a:r>
          </a:p>
          <a:p>
            <a:pPr marL="514350" indent="-514350"/>
            <a:endParaRPr lang="en-ZA" sz="3200" b="1" dirty="0" smtClean="0"/>
          </a:p>
          <a:p>
            <a:pPr lvl="0"/>
            <a:endParaRPr lang="en-US" sz="3200" b="1" dirty="0" smtClean="0">
              <a:effectLst>
                <a:outerShdw blurRad="38100" dist="38100" dir="2700000" algn="tl">
                  <a:srgbClr val="000000">
                    <a:alpha val="43137"/>
                  </a:srgbClr>
                </a:outerShdw>
              </a:effectLst>
            </a:endParaRPr>
          </a:p>
          <a:p>
            <a:endParaRPr lang="en-ZA" sz="3200" b="1" dirty="0" smtClean="0">
              <a:effectLst>
                <a:outerShdw blurRad="38100" dist="38100" dir="2700000" algn="tl">
                  <a:srgbClr val="000000">
                    <a:alpha val="43137"/>
                  </a:srgbClr>
                </a:outerShdw>
              </a:effectLst>
            </a:endParaRPr>
          </a:p>
          <a:p>
            <a:pPr lvl="0">
              <a:buFont typeface="Arial" pitchFamily="34" charset="0"/>
              <a:buChar char="•"/>
            </a:pPr>
            <a:endParaRPr lang="en-US" sz="3200" b="1" dirty="0" smtClean="0">
              <a:effectLst>
                <a:outerShdw blurRad="38100" dist="38100" dir="2700000" algn="tl">
                  <a:srgbClr val="000000">
                    <a:alpha val="43137"/>
                  </a:srgbClr>
                </a:outerShdw>
              </a:effectLst>
            </a:endParaRPr>
          </a:p>
          <a:p>
            <a:pPr lvl="0"/>
            <a:endParaRPr lang="en-ZA" sz="3200" b="1" dirty="0" smtClean="0">
              <a:effectLst>
                <a:outerShdw blurRad="38100" dist="38100" dir="2700000" algn="tl">
                  <a:srgbClr val="000000">
                    <a:alpha val="43137"/>
                  </a:srgbClr>
                </a:outerShdw>
              </a:effectLst>
            </a:endParaRPr>
          </a:p>
          <a:p>
            <a:endParaRPr lang="en-ZA" sz="4000" b="1" dirty="0">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229600" cy="6647974"/>
          </a:xfrm>
          <a:prstGeom prst="rect">
            <a:avLst/>
          </a:prstGeom>
          <a:noFill/>
        </p:spPr>
        <p:txBody>
          <a:bodyPr wrap="square" rtlCol="0">
            <a:spAutoFit/>
          </a:bodyPr>
          <a:lstStyle/>
          <a:p>
            <a:r>
              <a:rPr lang="en-US" sz="36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P</a:t>
            </a:r>
            <a:r>
              <a:rPr lang="en-US" sz="36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eople </a:t>
            </a:r>
            <a:r>
              <a:rPr lang="en-US" sz="36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do not help because of:</a:t>
            </a:r>
            <a:endParaRPr lang="en-ZA" sz="36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lvl="0"/>
            <a:endParaRPr lang="en-US" sz="2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indent="-514350"/>
            <a:r>
              <a:rPr lang="en-US" sz="3200" b="1" dirty="0" smtClean="0">
                <a:effectLst>
                  <a:glow rad="101600">
                    <a:schemeClr val="bg1">
                      <a:lumMod val="95000"/>
                      <a:lumOff val="5000"/>
                      <a:alpha val="60000"/>
                    </a:schemeClr>
                  </a:glow>
                </a:effectLst>
                <a:latin typeface="Arial" pitchFamily="34" charset="0"/>
                <a:cs typeface="Arial" pitchFamily="34" charset="0"/>
              </a:rPr>
              <a:t>1. Fear for Personal Safety </a:t>
            </a:r>
          </a:p>
          <a:p>
            <a:pPr marL="514350" indent="-514350">
              <a:buAutoNum type="arabicPeriod"/>
            </a:pPr>
            <a:endParaRPr lang="en-US" sz="1400" b="1" dirty="0" smtClean="0">
              <a:effectLst>
                <a:glow rad="101600">
                  <a:schemeClr val="bg1">
                    <a:lumMod val="95000"/>
                    <a:lumOff val="5000"/>
                    <a:alpha val="60000"/>
                  </a:schemeClr>
                </a:glow>
              </a:effectLst>
              <a:latin typeface="Arial" pitchFamily="34" charset="0"/>
              <a:cs typeface="Arial" pitchFamily="34" charset="0"/>
            </a:endParaRPr>
          </a:p>
          <a:p>
            <a:pPr marL="514350" indent="-514350"/>
            <a:r>
              <a:rPr lang="en-US" sz="3200" b="1" dirty="0" smtClean="0">
                <a:effectLst>
                  <a:glow rad="101600">
                    <a:schemeClr val="bg1">
                      <a:lumMod val="95000"/>
                      <a:lumOff val="5000"/>
                      <a:alpha val="60000"/>
                    </a:schemeClr>
                  </a:glow>
                </a:effectLst>
                <a:latin typeface="Arial" pitchFamily="34" charset="0"/>
                <a:cs typeface="Arial" pitchFamily="34" charset="0"/>
              </a:rPr>
              <a:t>2. Selfishness</a:t>
            </a:r>
          </a:p>
          <a:p>
            <a:pPr marL="514350" indent="-514350"/>
            <a:endParaRPr lang="en-US" sz="1400" b="1" dirty="0" smtClean="0">
              <a:effectLst>
                <a:glow rad="101600">
                  <a:schemeClr val="bg1">
                    <a:lumMod val="95000"/>
                    <a:lumOff val="5000"/>
                    <a:alpha val="60000"/>
                  </a:schemeClr>
                </a:glow>
              </a:effectLst>
              <a:latin typeface="Arial" pitchFamily="34" charset="0"/>
              <a:cs typeface="Arial" pitchFamily="34" charset="0"/>
            </a:endParaRPr>
          </a:p>
          <a:p>
            <a:pPr marL="514350" indent="-514350"/>
            <a:r>
              <a:rPr lang="en-US" sz="3200" b="1" dirty="0" smtClean="0">
                <a:effectLst>
                  <a:glow rad="101600">
                    <a:schemeClr val="bg1">
                      <a:lumMod val="95000"/>
                      <a:lumOff val="5000"/>
                      <a:alpha val="60000"/>
                    </a:schemeClr>
                  </a:glow>
                </a:effectLst>
                <a:latin typeface="Arial" pitchFamily="34" charset="0"/>
                <a:cs typeface="Arial" pitchFamily="34" charset="0"/>
              </a:rPr>
              <a:t>3. Prejudice</a:t>
            </a:r>
          </a:p>
          <a:p>
            <a:pPr marL="514350" indent="-514350"/>
            <a:endParaRPr lang="en-US" sz="1400" b="1" dirty="0" smtClean="0">
              <a:effectLst>
                <a:glow rad="101600">
                  <a:schemeClr val="bg1">
                    <a:lumMod val="95000"/>
                    <a:lumOff val="5000"/>
                    <a:alpha val="60000"/>
                  </a:schemeClr>
                </a:glow>
              </a:effectLst>
              <a:latin typeface="Arial" pitchFamily="34" charset="0"/>
              <a:cs typeface="Arial" pitchFamily="34" charset="0"/>
            </a:endParaRPr>
          </a:p>
          <a:p>
            <a:pPr marL="514350" indent="-514350"/>
            <a:r>
              <a:rPr lang="en-US" sz="3200" b="1" dirty="0" smtClean="0">
                <a:effectLst>
                  <a:glow rad="101600">
                    <a:schemeClr val="bg1">
                      <a:lumMod val="95000"/>
                      <a:lumOff val="5000"/>
                      <a:alpha val="60000"/>
                    </a:schemeClr>
                  </a:glow>
                </a:effectLst>
                <a:latin typeface="Arial" pitchFamily="34" charset="0"/>
                <a:cs typeface="Arial" pitchFamily="34" charset="0"/>
              </a:rPr>
              <a:t>4. </a:t>
            </a:r>
            <a:r>
              <a:rPr lang="en-US" sz="3200" b="1" dirty="0" err="1" smtClean="0">
                <a:effectLst>
                  <a:glow rad="101600">
                    <a:schemeClr val="bg1">
                      <a:lumMod val="95000"/>
                      <a:lumOff val="5000"/>
                      <a:alpha val="60000"/>
                    </a:schemeClr>
                  </a:glow>
                </a:effectLst>
                <a:latin typeface="Arial" pitchFamily="34" charset="0"/>
                <a:cs typeface="Arial" pitchFamily="34" charset="0"/>
              </a:rPr>
              <a:t>Judgmentalism</a:t>
            </a:r>
            <a:endParaRPr lang="en-US" sz="3200" b="1" dirty="0" smtClean="0">
              <a:effectLst>
                <a:glow rad="101600">
                  <a:schemeClr val="bg1">
                    <a:lumMod val="95000"/>
                    <a:lumOff val="5000"/>
                    <a:alpha val="60000"/>
                  </a:schemeClr>
                </a:glow>
              </a:effectLst>
              <a:latin typeface="Arial" pitchFamily="34" charset="0"/>
              <a:cs typeface="Arial" pitchFamily="34" charset="0"/>
            </a:endParaRPr>
          </a:p>
          <a:p>
            <a:pPr marL="514350" indent="-514350"/>
            <a:endParaRPr lang="en-ZA" sz="3200" b="1" dirty="0" smtClean="0"/>
          </a:p>
          <a:p>
            <a:pPr lvl="0"/>
            <a:endParaRPr lang="en-US" sz="3200" b="1" dirty="0" smtClean="0">
              <a:effectLst>
                <a:outerShdw blurRad="38100" dist="38100" dir="2700000" algn="tl">
                  <a:srgbClr val="000000">
                    <a:alpha val="43137"/>
                  </a:srgbClr>
                </a:outerShdw>
              </a:effectLst>
            </a:endParaRPr>
          </a:p>
          <a:p>
            <a:endParaRPr lang="en-ZA" sz="3200" b="1" dirty="0" smtClean="0">
              <a:effectLst>
                <a:outerShdw blurRad="38100" dist="38100" dir="2700000" algn="tl">
                  <a:srgbClr val="000000">
                    <a:alpha val="43137"/>
                  </a:srgbClr>
                </a:outerShdw>
              </a:effectLst>
            </a:endParaRPr>
          </a:p>
          <a:p>
            <a:pPr lvl="0">
              <a:buFont typeface="Arial" pitchFamily="34" charset="0"/>
              <a:buChar char="•"/>
            </a:pPr>
            <a:endParaRPr lang="en-US" sz="3200" b="1" dirty="0" smtClean="0">
              <a:effectLst>
                <a:outerShdw blurRad="38100" dist="38100" dir="2700000" algn="tl">
                  <a:srgbClr val="000000">
                    <a:alpha val="43137"/>
                  </a:srgbClr>
                </a:outerShdw>
              </a:effectLst>
            </a:endParaRPr>
          </a:p>
          <a:p>
            <a:pPr lvl="0"/>
            <a:endParaRPr lang="en-ZA" sz="3200" b="1" dirty="0" smtClean="0">
              <a:effectLst>
                <a:outerShdw blurRad="38100" dist="38100" dir="2700000" algn="tl">
                  <a:srgbClr val="000000">
                    <a:alpha val="43137"/>
                  </a:srgbClr>
                </a:outerShdw>
              </a:effectLst>
            </a:endParaRPr>
          </a:p>
          <a:p>
            <a:endParaRPr lang="en-ZA" sz="4000" b="1" dirty="0">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153400" cy="7355860"/>
          </a:xfrm>
          <a:prstGeom prst="rect">
            <a:avLst/>
          </a:prstGeom>
          <a:noFill/>
        </p:spPr>
        <p:txBody>
          <a:bodyPr wrap="square" rtlCol="0">
            <a:spAutoFit/>
          </a:bodyPr>
          <a:lstStyle/>
          <a:p>
            <a:r>
              <a:rPr lang="en-US" sz="36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P</a:t>
            </a:r>
            <a:r>
              <a:rPr lang="en-US" sz="36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eople do not help</a:t>
            </a:r>
            <a:r>
              <a:rPr lang="en-US" sz="36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because of:</a:t>
            </a:r>
            <a:endParaRPr lang="en-ZA" sz="36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lvl="0"/>
            <a:endParaRPr lang="en-US" sz="2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indent="-514350"/>
            <a:r>
              <a:rPr lang="en-US" sz="3200" b="1" dirty="0" smtClean="0">
                <a:effectLst>
                  <a:glow rad="101600">
                    <a:schemeClr val="bg1">
                      <a:lumMod val="95000"/>
                      <a:lumOff val="5000"/>
                      <a:alpha val="60000"/>
                    </a:schemeClr>
                  </a:glow>
                </a:effectLst>
                <a:latin typeface="Arial" pitchFamily="34" charset="0"/>
                <a:cs typeface="Arial" pitchFamily="34" charset="0"/>
              </a:rPr>
              <a:t>1. Fear for Personal Safety </a:t>
            </a:r>
          </a:p>
          <a:p>
            <a:pPr marL="514350" indent="-514350">
              <a:buAutoNum type="arabicPeriod"/>
            </a:pPr>
            <a:endParaRPr lang="en-US" sz="1400" b="1" dirty="0" smtClean="0">
              <a:effectLst>
                <a:glow rad="101600">
                  <a:schemeClr val="bg1">
                    <a:lumMod val="95000"/>
                    <a:lumOff val="5000"/>
                    <a:alpha val="60000"/>
                  </a:schemeClr>
                </a:glow>
              </a:effectLst>
              <a:latin typeface="Arial" pitchFamily="34" charset="0"/>
              <a:cs typeface="Arial" pitchFamily="34" charset="0"/>
            </a:endParaRPr>
          </a:p>
          <a:p>
            <a:pPr marL="514350" indent="-514350"/>
            <a:r>
              <a:rPr lang="en-US" sz="3200" b="1" dirty="0" smtClean="0">
                <a:effectLst>
                  <a:glow rad="101600">
                    <a:schemeClr val="bg1">
                      <a:lumMod val="95000"/>
                      <a:lumOff val="5000"/>
                      <a:alpha val="60000"/>
                    </a:schemeClr>
                  </a:glow>
                </a:effectLst>
                <a:latin typeface="Arial" pitchFamily="34" charset="0"/>
                <a:cs typeface="Arial" pitchFamily="34" charset="0"/>
              </a:rPr>
              <a:t>2. Selfishness</a:t>
            </a:r>
          </a:p>
          <a:p>
            <a:pPr marL="514350" indent="-514350"/>
            <a:endParaRPr lang="en-US" sz="1400" b="1" dirty="0" smtClean="0">
              <a:effectLst>
                <a:glow rad="101600">
                  <a:schemeClr val="bg1">
                    <a:lumMod val="95000"/>
                    <a:lumOff val="5000"/>
                    <a:alpha val="60000"/>
                  </a:schemeClr>
                </a:glow>
              </a:effectLst>
              <a:latin typeface="Arial" pitchFamily="34" charset="0"/>
              <a:cs typeface="Arial" pitchFamily="34" charset="0"/>
            </a:endParaRPr>
          </a:p>
          <a:p>
            <a:pPr marL="514350" indent="-514350"/>
            <a:r>
              <a:rPr lang="en-US" sz="3200" b="1" dirty="0" smtClean="0">
                <a:effectLst>
                  <a:glow rad="101600">
                    <a:schemeClr val="bg1">
                      <a:lumMod val="95000"/>
                      <a:lumOff val="5000"/>
                      <a:alpha val="60000"/>
                    </a:schemeClr>
                  </a:glow>
                </a:effectLst>
                <a:latin typeface="Arial" pitchFamily="34" charset="0"/>
                <a:cs typeface="Arial" pitchFamily="34" charset="0"/>
              </a:rPr>
              <a:t>3. Prejudice</a:t>
            </a:r>
          </a:p>
          <a:p>
            <a:pPr marL="514350" indent="-514350"/>
            <a:endParaRPr lang="en-US" sz="1400" b="1" dirty="0" smtClean="0">
              <a:effectLst>
                <a:glow rad="101600">
                  <a:schemeClr val="bg1">
                    <a:lumMod val="95000"/>
                    <a:lumOff val="5000"/>
                    <a:alpha val="60000"/>
                  </a:schemeClr>
                </a:glow>
              </a:effectLst>
              <a:latin typeface="Arial" pitchFamily="34" charset="0"/>
              <a:cs typeface="Arial" pitchFamily="34" charset="0"/>
            </a:endParaRPr>
          </a:p>
          <a:p>
            <a:pPr marL="514350" indent="-514350"/>
            <a:r>
              <a:rPr lang="en-US" sz="3200" b="1" dirty="0" smtClean="0">
                <a:effectLst>
                  <a:glow rad="101600">
                    <a:schemeClr val="bg1">
                      <a:lumMod val="95000"/>
                      <a:lumOff val="5000"/>
                      <a:alpha val="60000"/>
                    </a:schemeClr>
                  </a:glow>
                </a:effectLst>
                <a:latin typeface="Arial" pitchFamily="34" charset="0"/>
                <a:cs typeface="Arial" pitchFamily="34" charset="0"/>
              </a:rPr>
              <a:t>4. </a:t>
            </a:r>
            <a:r>
              <a:rPr lang="en-US" sz="3200" b="1" dirty="0" err="1" smtClean="0">
                <a:effectLst>
                  <a:glow rad="101600">
                    <a:schemeClr val="bg1">
                      <a:lumMod val="95000"/>
                      <a:lumOff val="5000"/>
                      <a:alpha val="60000"/>
                    </a:schemeClr>
                  </a:glow>
                </a:effectLst>
                <a:latin typeface="Arial" pitchFamily="34" charset="0"/>
                <a:cs typeface="Arial" pitchFamily="34" charset="0"/>
              </a:rPr>
              <a:t>Judgmentalism</a:t>
            </a:r>
            <a:endParaRPr lang="en-US" sz="3200" b="1" dirty="0" smtClean="0">
              <a:effectLst>
                <a:glow rad="101600">
                  <a:schemeClr val="bg1">
                    <a:lumMod val="95000"/>
                    <a:lumOff val="5000"/>
                    <a:alpha val="60000"/>
                  </a:schemeClr>
                </a:glow>
              </a:effectLst>
              <a:latin typeface="Arial" pitchFamily="34" charset="0"/>
              <a:cs typeface="Arial" pitchFamily="34" charset="0"/>
            </a:endParaRPr>
          </a:p>
          <a:p>
            <a:pPr marL="514350" indent="-514350"/>
            <a:endParaRPr lang="en-US" sz="1400" b="1" dirty="0" smtClean="0">
              <a:effectLst>
                <a:glow rad="101600">
                  <a:schemeClr val="bg1">
                    <a:lumMod val="95000"/>
                    <a:lumOff val="5000"/>
                    <a:alpha val="60000"/>
                  </a:schemeClr>
                </a:glow>
              </a:effectLst>
              <a:latin typeface="Arial" pitchFamily="34" charset="0"/>
              <a:cs typeface="Arial" pitchFamily="34" charset="0"/>
            </a:endParaRPr>
          </a:p>
          <a:p>
            <a:pPr marL="514350" indent="-514350"/>
            <a:r>
              <a:rPr lang="en-US" sz="3200" b="1" dirty="0" smtClean="0">
                <a:effectLst>
                  <a:glow rad="101600">
                    <a:schemeClr val="bg1">
                      <a:lumMod val="95000"/>
                      <a:lumOff val="5000"/>
                      <a:alpha val="60000"/>
                    </a:schemeClr>
                  </a:glow>
                </a:effectLst>
                <a:latin typeface="Arial" pitchFamily="34" charset="0"/>
                <a:cs typeface="Arial" pitchFamily="34" charset="0"/>
              </a:rPr>
              <a:t>5. Wrong Priorities</a:t>
            </a:r>
          </a:p>
          <a:p>
            <a:pPr marL="514350" indent="-514350"/>
            <a:endParaRPr lang="en-ZA" sz="3200" b="1" dirty="0" smtClean="0"/>
          </a:p>
          <a:p>
            <a:pPr lvl="0"/>
            <a:endParaRPr lang="en-US" sz="3200" b="1" dirty="0" smtClean="0">
              <a:effectLst>
                <a:outerShdw blurRad="38100" dist="38100" dir="2700000" algn="tl">
                  <a:srgbClr val="000000">
                    <a:alpha val="43137"/>
                  </a:srgbClr>
                </a:outerShdw>
              </a:effectLst>
            </a:endParaRPr>
          </a:p>
          <a:p>
            <a:endParaRPr lang="en-ZA" sz="3200" b="1" dirty="0" smtClean="0">
              <a:effectLst>
                <a:outerShdw blurRad="38100" dist="38100" dir="2700000" algn="tl">
                  <a:srgbClr val="000000">
                    <a:alpha val="43137"/>
                  </a:srgbClr>
                </a:outerShdw>
              </a:effectLst>
            </a:endParaRPr>
          </a:p>
          <a:p>
            <a:pPr lvl="0">
              <a:buFont typeface="Arial" pitchFamily="34" charset="0"/>
              <a:buChar char="•"/>
            </a:pPr>
            <a:endParaRPr lang="en-US" sz="3200" b="1" dirty="0" smtClean="0">
              <a:effectLst>
                <a:outerShdw blurRad="38100" dist="38100" dir="2700000" algn="tl">
                  <a:srgbClr val="000000">
                    <a:alpha val="43137"/>
                  </a:srgbClr>
                </a:outerShdw>
              </a:effectLst>
            </a:endParaRPr>
          </a:p>
          <a:p>
            <a:pPr lvl="0"/>
            <a:endParaRPr lang="en-ZA" sz="3200" b="1" dirty="0" smtClean="0">
              <a:effectLst>
                <a:outerShdw blurRad="38100" dist="38100" dir="2700000" algn="tl">
                  <a:srgbClr val="000000">
                    <a:alpha val="43137"/>
                  </a:srgbClr>
                </a:outerShdw>
              </a:effectLst>
            </a:endParaRPr>
          </a:p>
          <a:p>
            <a:endParaRPr lang="en-ZA" sz="4000" b="1" dirty="0">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153400" cy="8556188"/>
          </a:xfrm>
          <a:prstGeom prst="rect">
            <a:avLst/>
          </a:prstGeom>
          <a:noFill/>
        </p:spPr>
        <p:txBody>
          <a:bodyPr wrap="square" rtlCol="0">
            <a:spAutoFit/>
          </a:bodyPr>
          <a:lstStyle/>
          <a:p>
            <a:r>
              <a:rPr lang="en-US" sz="36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P</a:t>
            </a:r>
            <a:r>
              <a:rPr lang="en-US" sz="36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eople </a:t>
            </a:r>
            <a:r>
              <a:rPr lang="en-US" sz="36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do not help because of:</a:t>
            </a:r>
            <a:endParaRPr lang="en-ZA" sz="36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lvl="0"/>
            <a:endParaRPr lang="en-US" sz="16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indent="-514350"/>
            <a:r>
              <a:rPr lang="en-US" sz="3200" b="1" dirty="0" smtClean="0">
                <a:effectLst>
                  <a:glow rad="101600">
                    <a:schemeClr val="bg1">
                      <a:lumMod val="95000"/>
                      <a:lumOff val="5000"/>
                      <a:alpha val="60000"/>
                    </a:schemeClr>
                  </a:glow>
                </a:effectLst>
                <a:latin typeface="Arial" pitchFamily="34" charset="0"/>
                <a:cs typeface="Arial" pitchFamily="34" charset="0"/>
              </a:rPr>
              <a:t>1. Fear for Personal Safety </a:t>
            </a:r>
          </a:p>
          <a:p>
            <a:pPr marL="514350" indent="-514350">
              <a:buAutoNum type="arabicPeriod"/>
            </a:pPr>
            <a:endParaRPr lang="en-US" sz="1400" b="1" dirty="0" smtClean="0">
              <a:effectLst>
                <a:glow rad="101600">
                  <a:schemeClr val="bg1">
                    <a:lumMod val="95000"/>
                    <a:lumOff val="5000"/>
                    <a:alpha val="60000"/>
                  </a:schemeClr>
                </a:glow>
              </a:effectLst>
              <a:latin typeface="Arial" pitchFamily="34" charset="0"/>
              <a:cs typeface="Arial" pitchFamily="34" charset="0"/>
            </a:endParaRPr>
          </a:p>
          <a:p>
            <a:pPr marL="514350" indent="-514350"/>
            <a:r>
              <a:rPr lang="en-US" sz="3200" b="1" dirty="0" smtClean="0">
                <a:effectLst>
                  <a:glow rad="101600">
                    <a:schemeClr val="bg1">
                      <a:lumMod val="95000"/>
                      <a:lumOff val="5000"/>
                      <a:alpha val="60000"/>
                    </a:schemeClr>
                  </a:glow>
                </a:effectLst>
                <a:latin typeface="Arial" pitchFamily="34" charset="0"/>
                <a:cs typeface="Arial" pitchFamily="34" charset="0"/>
              </a:rPr>
              <a:t>2. Selfishness</a:t>
            </a:r>
          </a:p>
          <a:p>
            <a:pPr marL="514350" indent="-514350"/>
            <a:endParaRPr lang="en-US" sz="1400" b="1" dirty="0" smtClean="0">
              <a:effectLst>
                <a:glow rad="101600">
                  <a:schemeClr val="bg1">
                    <a:lumMod val="95000"/>
                    <a:lumOff val="5000"/>
                    <a:alpha val="60000"/>
                  </a:schemeClr>
                </a:glow>
              </a:effectLst>
              <a:latin typeface="Arial" pitchFamily="34" charset="0"/>
              <a:cs typeface="Arial" pitchFamily="34" charset="0"/>
            </a:endParaRPr>
          </a:p>
          <a:p>
            <a:pPr marL="514350" indent="-514350"/>
            <a:r>
              <a:rPr lang="en-US" sz="3200" b="1" dirty="0" smtClean="0">
                <a:effectLst>
                  <a:glow rad="101600">
                    <a:schemeClr val="bg1">
                      <a:lumMod val="95000"/>
                      <a:lumOff val="5000"/>
                      <a:alpha val="60000"/>
                    </a:schemeClr>
                  </a:glow>
                </a:effectLst>
                <a:latin typeface="Arial" pitchFamily="34" charset="0"/>
                <a:cs typeface="Arial" pitchFamily="34" charset="0"/>
              </a:rPr>
              <a:t>3. Prejudice</a:t>
            </a:r>
          </a:p>
          <a:p>
            <a:pPr marL="514350" indent="-514350"/>
            <a:endParaRPr lang="en-US" sz="1400" b="1" dirty="0" smtClean="0">
              <a:effectLst>
                <a:glow rad="101600">
                  <a:schemeClr val="bg1">
                    <a:lumMod val="95000"/>
                    <a:lumOff val="5000"/>
                    <a:alpha val="60000"/>
                  </a:schemeClr>
                </a:glow>
              </a:effectLst>
              <a:latin typeface="Arial" pitchFamily="34" charset="0"/>
              <a:cs typeface="Arial" pitchFamily="34" charset="0"/>
            </a:endParaRPr>
          </a:p>
          <a:p>
            <a:pPr marL="514350" indent="-514350"/>
            <a:r>
              <a:rPr lang="en-US" sz="3200" b="1" dirty="0" smtClean="0">
                <a:effectLst>
                  <a:glow rad="101600">
                    <a:schemeClr val="bg1">
                      <a:lumMod val="95000"/>
                      <a:lumOff val="5000"/>
                      <a:alpha val="60000"/>
                    </a:schemeClr>
                  </a:glow>
                </a:effectLst>
                <a:latin typeface="Arial" pitchFamily="34" charset="0"/>
                <a:cs typeface="Arial" pitchFamily="34" charset="0"/>
              </a:rPr>
              <a:t>4. </a:t>
            </a:r>
            <a:r>
              <a:rPr lang="en-US" sz="3200" b="1" dirty="0" err="1" smtClean="0">
                <a:effectLst>
                  <a:glow rad="101600">
                    <a:schemeClr val="bg1">
                      <a:lumMod val="95000"/>
                      <a:lumOff val="5000"/>
                      <a:alpha val="60000"/>
                    </a:schemeClr>
                  </a:glow>
                </a:effectLst>
                <a:latin typeface="Arial" pitchFamily="34" charset="0"/>
                <a:cs typeface="Arial" pitchFamily="34" charset="0"/>
              </a:rPr>
              <a:t>Judgmentalism</a:t>
            </a:r>
            <a:endParaRPr lang="en-US" sz="3200" b="1" dirty="0" smtClean="0">
              <a:effectLst>
                <a:glow rad="101600">
                  <a:schemeClr val="bg1">
                    <a:lumMod val="95000"/>
                    <a:lumOff val="5000"/>
                    <a:alpha val="60000"/>
                  </a:schemeClr>
                </a:glow>
              </a:effectLst>
              <a:latin typeface="Arial" pitchFamily="34" charset="0"/>
              <a:cs typeface="Arial" pitchFamily="34" charset="0"/>
            </a:endParaRPr>
          </a:p>
          <a:p>
            <a:pPr marL="514350" indent="-514350"/>
            <a:endParaRPr lang="en-US" sz="1400" b="1" dirty="0" smtClean="0">
              <a:effectLst>
                <a:glow rad="101600">
                  <a:schemeClr val="bg1">
                    <a:lumMod val="95000"/>
                    <a:lumOff val="5000"/>
                    <a:alpha val="60000"/>
                  </a:schemeClr>
                </a:glow>
              </a:effectLst>
              <a:latin typeface="Arial" pitchFamily="34" charset="0"/>
              <a:cs typeface="Arial" pitchFamily="34" charset="0"/>
            </a:endParaRPr>
          </a:p>
          <a:p>
            <a:pPr marL="514350" indent="-514350"/>
            <a:r>
              <a:rPr lang="en-US" sz="3200" b="1" dirty="0" smtClean="0">
                <a:effectLst>
                  <a:glow rad="101600">
                    <a:schemeClr val="bg1">
                      <a:lumMod val="95000"/>
                      <a:lumOff val="5000"/>
                      <a:alpha val="60000"/>
                    </a:schemeClr>
                  </a:glow>
                </a:effectLst>
                <a:latin typeface="Arial" pitchFamily="34" charset="0"/>
                <a:cs typeface="Arial" pitchFamily="34" charset="0"/>
              </a:rPr>
              <a:t>5. Wrong </a:t>
            </a:r>
            <a:r>
              <a:rPr lang="en-US" sz="3200" b="1" dirty="0" smtClean="0">
                <a:effectLst>
                  <a:glow rad="101600">
                    <a:schemeClr val="bg1">
                      <a:lumMod val="95000"/>
                      <a:lumOff val="5000"/>
                      <a:alpha val="60000"/>
                    </a:schemeClr>
                  </a:glow>
                </a:effectLst>
                <a:latin typeface="Arial" pitchFamily="34" charset="0"/>
                <a:cs typeface="Arial" pitchFamily="34" charset="0"/>
              </a:rPr>
              <a:t>Priorities</a:t>
            </a:r>
          </a:p>
          <a:p>
            <a:pPr marL="514350" indent="-514350"/>
            <a:endParaRPr lang="en-US" sz="1400" b="1" dirty="0" smtClean="0">
              <a:effectLst>
                <a:glow rad="101600">
                  <a:schemeClr val="bg1">
                    <a:lumMod val="95000"/>
                    <a:lumOff val="5000"/>
                    <a:alpha val="60000"/>
                  </a:schemeClr>
                </a:glow>
              </a:effectLst>
              <a:latin typeface="Arial" pitchFamily="34" charset="0"/>
              <a:cs typeface="Arial" pitchFamily="34" charset="0"/>
            </a:endParaRPr>
          </a:p>
          <a:p>
            <a:pPr marL="514350" indent="-514350"/>
            <a:r>
              <a:rPr lang="en-US" sz="3200" b="1" dirty="0" smtClean="0">
                <a:effectLst>
                  <a:glow rad="101600">
                    <a:schemeClr val="bg1">
                      <a:lumMod val="95000"/>
                      <a:lumOff val="5000"/>
                      <a:alpha val="60000"/>
                    </a:schemeClr>
                  </a:glow>
                </a:effectLst>
                <a:latin typeface="Arial" pitchFamily="34" charset="0"/>
                <a:cs typeface="Arial" pitchFamily="34" charset="0"/>
              </a:rPr>
              <a:t>6. Lack of </a:t>
            </a:r>
            <a:r>
              <a:rPr lang="en-US" sz="3200" b="1" dirty="0" smtClean="0">
                <a:effectLst>
                  <a:glow rad="101600">
                    <a:schemeClr val="bg1">
                      <a:lumMod val="95000"/>
                      <a:lumOff val="5000"/>
                      <a:alpha val="60000"/>
                    </a:schemeClr>
                  </a:glow>
                </a:effectLst>
                <a:latin typeface="Arial" pitchFamily="34" charset="0"/>
                <a:cs typeface="Arial" pitchFamily="34" charset="0"/>
              </a:rPr>
              <a:t>Answers</a:t>
            </a:r>
            <a:endParaRPr lang="en-US" sz="3200" b="1" dirty="0" smtClean="0">
              <a:effectLst>
                <a:glow rad="101600">
                  <a:schemeClr val="bg1">
                    <a:lumMod val="95000"/>
                    <a:lumOff val="5000"/>
                    <a:alpha val="60000"/>
                  </a:schemeClr>
                </a:glow>
              </a:effectLst>
              <a:latin typeface="Arial" pitchFamily="34" charset="0"/>
              <a:cs typeface="Arial" pitchFamily="34" charset="0"/>
            </a:endParaRPr>
          </a:p>
          <a:p>
            <a:pPr marL="514350" indent="-514350"/>
            <a:endParaRPr lang="en-US" sz="3200" b="1" dirty="0" smtClean="0">
              <a:effectLst>
                <a:glow rad="101600">
                  <a:schemeClr val="bg1">
                    <a:lumMod val="95000"/>
                    <a:lumOff val="5000"/>
                    <a:alpha val="60000"/>
                  </a:schemeClr>
                </a:glow>
              </a:effectLst>
              <a:latin typeface="Arial" pitchFamily="34" charset="0"/>
              <a:cs typeface="Arial" pitchFamily="34" charset="0"/>
            </a:endParaRPr>
          </a:p>
          <a:p>
            <a:pPr marL="514350" indent="-514350"/>
            <a:endParaRPr lang="en-ZA" sz="3200" b="1" dirty="0" smtClean="0"/>
          </a:p>
          <a:p>
            <a:pPr lvl="0"/>
            <a:endParaRPr lang="en-US" sz="3200" b="1" dirty="0" smtClean="0">
              <a:effectLst>
                <a:outerShdw blurRad="38100" dist="38100" dir="2700000" algn="tl">
                  <a:srgbClr val="000000">
                    <a:alpha val="43137"/>
                  </a:srgbClr>
                </a:outerShdw>
              </a:effectLst>
            </a:endParaRPr>
          </a:p>
          <a:p>
            <a:endParaRPr lang="en-ZA" sz="3200" b="1" dirty="0" smtClean="0">
              <a:effectLst>
                <a:outerShdw blurRad="38100" dist="38100" dir="2700000" algn="tl">
                  <a:srgbClr val="000000">
                    <a:alpha val="43137"/>
                  </a:srgbClr>
                </a:outerShdw>
              </a:effectLst>
            </a:endParaRPr>
          </a:p>
          <a:p>
            <a:pPr lvl="0">
              <a:buFont typeface="Arial" pitchFamily="34" charset="0"/>
              <a:buChar char="•"/>
            </a:pPr>
            <a:endParaRPr lang="en-US" sz="3200" b="1" dirty="0" smtClean="0">
              <a:effectLst>
                <a:outerShdw blurRad="38100" dist="38100" dir="2700000" algn="tl">
                  <a:srgbClr val="000000">
                    <a:alpha val="43137"/>
                  </a:srgbClr>
                </a:outerShdw>
              </a:effectLst>
            </a:endParaRPr>
          </a:p>
          <a:p>
            <a:pPr lvl="0"/>
            <a:endParaRPr lang="en-ZA" sz="3200" b="1" dirty="0" smtClean="0">
              <a:effectLst>
                <a:outerShdw blurRad="38100" dist="38100" dir="2700000" algn="tl">
                  <a:srgbClr val="000000">
                    <a:alpha val="43137"/>
                  </a:srgbClr>
                </a:outerShdw>
              </a:effectLst>
            </a:endParaRPr>
          </a:p>
          <a:p>
            <a:endParaRPr lang="en-ZA" sz="4000" b="1" dirty="0">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077200" cy="6247864"/>
          </a:xfrm>
          <a:prstGeom prst="rect">
            <a:avLst/>
          </a:prstGeom>
          <a:noFill/>
        </p:spPr>
        <p:txBody>
          <a:bodyPr wrap="square" rtlCol="0">
            <a:spAutoFit/>
          </a:bodyPr>
          <a:lstStyle/>
          <a:p>
            <a:endPar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endPar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endPar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algn="ctr"/>
            <a:r>
              <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Why </a:t>
            </a:r>
            <a:r>
              <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did the Samaritan man </a:t>
            </a:r>
            <a:endPar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algn="ctr"/>
            <a:r>
              <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get </a:t>
            </a:r>
            <a:r>
              <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involved?</a:t>
            </a:r>
            <a:endParaRPr lang="en-ZA" sz="4000"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indent="-514350"/>
            <a:endParaRPr lang="en-ZA" sz="3200" b="1" dirty="0" smtClean="0"/>
          </a:p>
          <a:p>
            <a:pPr lvl="0"/>
            <a:endParaRPr lang="en-US" sz="3200" b="1" dirty="0" smtClean="0">
              <a:effectLst>
                <a:outerShdw blurRad="38100" dist="38100" dir="2700000" algn="tl">
                  <a:srgbClr val="000000">
                    <a:alpha val="43137"/>
                  </a:srgbClr>
                </a:outerShdw>
              </a:effectLst>
            </a:endParaRPr>
          </a:p>
          <a:p>
            <a:endParaRPr lang="en-ZA" sz="3200" b="1" dirty="0" smtClean="0">
              <a:effectLst>
                <a:outerShdw blurRad="38100" dist="38100" dir="2700000" algn="tl">
                  <a:srgbClr val="000000">
                    <a:alpha val="43137"/>
                  </a:srgbClr>
                </a:outerShdw>
              </a:effectLst>
            </a:endParaRPr>
          </a:p>
          <a:p>
            <a:pPr lvl="0">
              <a:buFont typeface="Arial" pitchFamily="34" charset="0"/>
              <a:buChar char="•"/>
            </a:pPr>
            <a:endParaRPr lang="en-US" sz="3200" b="1" dirty="0" smtClean="0">
              <a:effectLst>
                <a:outerShdw blurRad="38100" dist="38100" dir="2700000" algn="tl">
                  <a:srgbClr val="000000">
                    <a:alpha val="43137"/>
                  </a:srgbClr>
                </a:outerShdw>
              </a:effectLst>
            </a:endParaRPr>
          </a:p>
          <a:p>
            <a:pPr lvl="0"/>
            <a:endParaRPr lang="en-ZA" sz="3200" b="1" dirty="0" smtClean="0">
              <a:effectLst>
                <a:outerShdw blurRad="38100" dist="38100" dir="2700000" algn="tl">
                  <a:srgbClr val="000000">
                    <a:alpha val="43137"/>
                  </a:srgbClr>
                </a:outerShdw>
              </a:effectLst>
            </a:endParaRPr>
          </a:p>
          <a:p>
            <a:endParaRPr lang="en-ZA" sz="4000" b="1" dirty="0">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001000" cy="7786747"/>
          </a:xfrm>
          <a:prstGeom prst="rect">
            <a:avLst/>
          </a:prstGeom>
          <a:noFill/>
        </p:spPr>
        <p:txBody>
          <a:bodyPr wrap="square" rtlCol="0">
            <a:spAutoFit/>
          </a:bodyPr>
          <a:lstStyle/>
          <a:p>
            <a:r>
              <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T</a:t>
            </a:r>
            <a:r>
              <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he </a:t>
            </a:r>
            <a:r>
              <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Samaritan man </a:t>
            </a:r>
            <a:r>
              <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got involved because…</a:t>
            </a:r>
            <a:endPar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endPar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algn="ctr"/>
            <a:r>
              <a:rPr lang="en-US" sz="6000"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He had a different </a:t>
            </a:r>
            <a:r>
              <a:rPr lang="en-US" sz="8000"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HEART!</a:t>
            </a:r>
            <a:endParaRPr lang="en-ZA" sz="8000"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endParaRPr lang="en-ZA" sz="4000" dirty="0" smtClean="0">
              <a:effectLst>
                <a:outerShdw blurRad="38100" dist="38100" dir="2700000" algn="tl">
                  <a:srgbClr val="000000">
                    <a:alpha val="43137"/>
                  </a:srgbClr>
                </a:outerShdw>
              </a:effectLst>
            </a:endParaRPr>
          </a:p>
          <a:p>
            <a:pPr marL="514350" indent="-514350"/>
            <a:endParaRPr lang="en-ZA" sz="3200" b="1" dirty="0" smtClean="0"/>
          </a:p>
          <a:p>
            <a:pPr lvl="0"/>
            <a:endParaRPr lang="en-US" sz="3200" b="1" dirty="0" smtClean="0">
              <a:effectLst>
                <a:outerShdw blurRad="38100" dist="38100" dir="2700000" algn="tl">
                  <a:srgbClr val="000000">
                    <a:alpha val="43137"/>
                  </a:srgbClr>
                </a:outerShdw>
              </a:effectLst>
            </a:endParaRPr>
          </a:p>
          <a:p>
            <a:endParaRPr lang="en-ZA" sz="3200" b="1" dirty="0" smtClean="0">
              <a:effectLst>
                <a:outerShdw blurRad="38100" dist="38100" dir="2700000" algn="tl">
                  <a:srgbClr val="000000">
                    <a:alpha val="43137"/>
                  </a:srgbClr>
                </a:outerShdw>
              </a:effectLst>
            </a:endParaRPr>
          </a:p>
          <a:p>
            <a:pPr lvl="0">
              <a:buFont typeface="Arial" pitchFamily="34" charset="0"/>
              <a:buChar char="•"/>
            </a:pPr>
            <a:endParaRPr lang="en-US" sz="3200" b="1" dirty="0" smtClean="0">
              <a:effectLst>
                <a:outerShdw blurRad="38100" dist="38100" dir="2700000" algn="tl">
                  <a:srgbClr val="000000">
                    <a:alpha val="43137"/>
                  </a:srgbClr>
                </a:outerShdw>
              </a:effectLst>
            </a:endParaRPr>
          </a:p>
          <a:p>
            <a:pPr lvl="0"/>
            <a:endParaRPr lang="en-ZA" sz="3200" b="1" dirty="0" smtClean="0">
              <a:effectLst>
                <a:outerShdw blurRad="38100" dist="38100" dir="2700000" algn="tl">
                  <a:srgbClr val="000000">
                    <a:alpha val="43137"/>
                  </a:srgbClr>
                </a:outerShdw>
              </a:effectLst>
            </a:endParaRPr>
          </a:p>
          <a:p>
            <a:endParaRPr lang="en-ZA" sz="4000" b="1" dirty="0">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153400" cy="5447645"/>
          </a:xfrm>
          <a:prstGeom prst="rect">
            <a:avLst/>
          </a:prstGeom>
          <a:noFill/>
        </p:spPr>
        <p:txBody>
          <a:bodyPr wrap="square" rtlCol="0">
            <a:spAutoFit/>
          </a:bodyPr>
          <a:lstStyle/>
          <a:p>
            <a:r>
              <a:rPr lang="en-US" sz="2800"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Luke </a:t>
            </a:r>
            <a:r>
              <a:rPr lang="en-US" sz="2800"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10:25-37 cont’</a:t>
            </a:r>
            <a:endParaRPr lang="en-ZA" sz="2800"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r>
              <a:rPr lang="en-US" sz="3200" i="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a:t>
            </a:r>
            <a:endParaRPr lang="en-ZA" sz="3200" i="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r>
              <a:rPr lang="en-US" sz="3600" i="1" baseline="30000"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27</a:t>
            </a:r>
            <a:r>
              <a:rPr lang="en-US" sz="3600" i="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So he answered and said, “‘You shall love the LORD your God with all your heart, with all your soul, with all your strength, and with all your mind,’ and ‘your neighbor as yourself.’” </a:t>
            </a:r>
            <a:r>
              <a:rPr lang="en-US" sz="3600" i="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a:t>
            </a:r>
            <a:r>
              <a:rPr lang="en-US" sz="3600" i="1" baseline="30000"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28</a:t>
            </a:r>
            <a:r>
              <a:rPr lang="en-US" sz="3600" i="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a:t>
            </a:r>
            <a:r>
              <a:rPr lang="en-US" sz="3600" i="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And He said to him, “You have answered rightly; do this and you will live.” </a:t>
            </a:r>
            <a:endParaRPr lang="en-US" sz="3600" i="1" dirty="0" smtClean="0">
              <a:ln w="18415" cmpd="sng">
                <a:solidFill>
                  <a:srgbClr val="FFFFFF"/>
                </a:solidFill>
                <a:prstDash val="solid"/>
              </a:ln>
              <a:solidFill>
                <a:srgbClr val="FFFFFF"/>
              </a:solidFill>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001000" cy="6863417"/>
          </a:xfrm>
          <a:prstGeom prst="rect">
            <a:avLst/>
          </a:prstGeom>
          <a:noFill/>
        </p:spPr>
        <p:txBody>
          <a:bodyPr wrap="square" rtlCol="0">
            <a:spAutoFit/>
          </a:bodyPr>
          <a:lstStyle/>
          <a:p>
            <a:endPar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endPar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endPar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algn="ctr"/>
            <a:r>
              <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What </a:t>
            </a:r>
            <a:r>
              <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did the Samaritan man </a:t>
            </a:r>
            <a:endPar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algn="ctr"/>
            <a:r>
              <a:rPr lang="en-US" sz="4000" b="1" u="sng"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not </a:t>
            </a:r>
            <a:r>
              <a:rPr lang="en-US" sz="4000" b="1" u="sng"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do</a:t>
            </a:r>
            <a:r>
              <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a:t>
            </a:r>
            <a:endParaRPr lang="en-ZA" sz="4000"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endParaRPr lang="en-ZA" sz="4000" dirty="0" smtClean="0">
              <a:effectLst>
                <a:outerShdw blurRad="38100" dist="38100" dir="2700000" algn="tl">
                  <a:srgbClr val="000000">
                    <a:alpha val="43137"/>
                  </a:srgbClr>
                </a:outerShdw>
              </a:effectLst>
            </a:endParaRPr>
          </a:p>
          <a:p>
            <a:pPr marL="514350" indent="-514350"/>
            <a:endParaRPr lang="en-ZA" sz="3200" b="1" dirty="0" smtClean="0"/>
          </a:p>
          <a:p>
            <a:pPr lvl="0"/>
            <a:endParaRPr lang="en-US" sz="3200" b="1" dirty="0" smtClean="0">
              <a:effectLst>
                <a:outerShdw blurRad="38100" dist="38100" dir="2700000" algn="tl">
                  <a:srgbClr val="000000">
                    <a:alpha val="43137"/>
                  </a:srgbClr>
                </a:outerShdw>
              </a:effectLst>
            </a:endParaRPr>
          </a:p>
          <a:p>
            <a:endParaRPr lang="en-ZA" sz="3200" b="1" dirty="0" smtClean="0">
              <a:effectLst>
                <a:outerShdw blurRad="38100" dist="38100" dir="2700000" algn="tl">
                  <a:srgbClr val="000000">
                    <a:alpha val="43137"/>
                  </a:srgbClr>
                </a:outerShdw>
              </a:effectLst>
            </a:endParaRPr>
          </a:p>
          <a:p>
            <a:pPr lvl="0">
              <a:buFont typeface="Arial" pitchFamily="34" charset="0"/>
              <a:buChar char="•"/>
            </a:pPr>
            <a:endParaRPr lang="en-US" sz="3200" b="1" dirty="0" smtClean="0">
              <a:effectLst>
                <a:outerShdw blurRad="38100" dist="38100" dir="2700000" algn="tl">
                  <a:srgbClr val="000000">
                    <a:alpha val="43137"/>
                  </a:srgbClr>
                </a:outerShdw>
              </a:effectLst>
            </a:endParaRPr>
          </a:p>
          <a:p>
            <a:pPr lvl="0"/>
            <a:endParaRPr lang="en-ZA" sz="3200" b="1" dirty="0" smtClean="0">
              <a:effectLst>
                <a:outerShdw blurRad="38100" dist="38100" dir="2700000" algn="tl">
                  <a:srgbClr val="000000">
                    <a:alpha val="43137"/>
                  </a:srgbClr>
                </a:outerShdw>
              </a:effectLst>
            </a:endParaRPr>
          </a:p>
          <a:p>
            <a:endParaRPr lang="en-ZA" sz="4000" b="1" dirty="0">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077200" cy="7232749"/>
          </a:xfrm>
          <a:prstGeom prst="rect">
            <a:avLst/>
          </a:prstGeom>
          <a:noFill/>
        </p:spPr>
        <p:txBody>
          <a:bodyPr wrap="square" rtlCol="0">
            <a:spAutoFit/>
          </a:bodyPr>
          <a:lstStyle/>
          <a:p>
            <a:r>
              <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What did the Samaritan man not do?</a:t>
            </a:r>
          </a:p>
          <a:p>
            <a:endPar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lvl="0" indent="-514350"/>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1. He did not try to over analyze the</a:t>
            </a:r>
          </a:p>
          <a:p>
            <a:pPr marL="514350" lvl="0" indent="-514350"/>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situation.</a:t>
            </a:r>
            <a:endParaRPr lang="en-ZA"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endParaRPr lang="en-ZA" sz="4000" dirty="0" smtClean="0">
              <a:effectLst>
                <a:outerShdw blurRad="38100" dist="38100" dir="2700000" algn="tl">
                  <a:srgbClr val="000000">
                    <a:alpha val="43137"/>
                  </a:srgbClr>
                </a:outerShdw>
              </a:effectLst>
            </a:endParaRPr>
          </a:p>
          <a:p>
            <a:endParaRPr lang="en-ZA" sz="4000" dirty="0" smtClean="0">
              <a:effectLst>
                <a:outerShdw blurRad="38100" dist="38100" dir="2700000" algn="tl">
                  <a:srgbClr val="000000">
                    <a:alpha val="43137"/>
                  </a:srgbClr>
                </a:outerShdw>
              </a:effectLst>
            </a:endParaRPr>
          </a:p>
          <a:p>
            <a:pPr marL="514350" indent="-514350"/>
            <a:endParaRPr lang="en-ZA" sz="3200" b="1" dirty="0" smtClean="0"/>
          </a:p>
          <a:p>
            <a:pPr lvl="0"/>
            <a:endParaRPr lang="en-US" sz="3200" b="1" dirty="0" smtClean="0">
              <a:effectLst>
                <a:outerShdw blurRad="38100" dist="38100" dir="2700000" algn="tl">
                  <a:srgbClr val="000000">
                    <a:alpha val="43137"/>
                  </a:srgbClr>
                </a:outerShdw>
              </a:effectLst>
            </a:endParaRPr>
          </a:p>
          <a:p>
            <a:endParaRPr lang="en-ZA" sz="3200" b="1" dirty="0" smtClean="0">
              <a:effectLst>
                <a:outerShdw blurRad="38100" dist="38100" dir="2700000" algn="tl">
                  <a:srgbClr val="000000">
                    <a:alpha val="43137"/>
                  </a:srgbClr>
                </a:outerShdw>
              </a:effectLst>
            </a:endParaRPr>
          </a:p>
          <a:p>
            <a:pPr lvl="0">
              <a:buFont typeface="Arial" pitchFamily="34" charset="0"/>
              <a:buChar char="•"/>
            </a:pPr>
            <a:endParaRPr lang="en-US" sz="3200" b="1" dirty="0" smtClean="0">
              <a:effectLst>
                <a:outerShdw blurRad="38100" dist="38100" dir="2700000" algn="tl">
                  <a:srgbClr val="000000">
                    <a:alpha val="43137"/>
                  </a:srgbClr>
                </a:outerShdw>
              </a:effectLst>
            </a:endParaRPr>
          </a:p>
          <a:p>
            <a:pPr lvl="0"/>
            <a:endParaRPr lang="en-ZA" sz="3200" b="1" dirty="0" smtClean="0">
              <a:effectLst>
                <a:outerShdw blurRad="38100" dist="38100" dir="2700000" algn="tl">
                  <a:srgbClr val="000000">
                    <a:alpha val="43137"/>
                  </a:srgbClr>
                </a:outerShdw>
              </a:effectLst>
            </a:endParaRPr>
          </a:p>
          <a:p>
            <a:endParaRPr lang="en-ZA" sz="4000" b="1" dirty="0">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001000" cy="9202519"/>
          </a:xfrm>
          <a:prstGeom prst="rect">
            <a:avLst/>
          </a:prstGeom>
          <a:noFill/>
        </p:spPr>
        <p:txBody>
          <a:bodyPr wrap="square" rtlCol="0">
            <a:spAutoFit/>
          </a:bodyPr>
          <a:lstStyle/>
          <a:p>
            <a:r>
              <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What did the Samaritan man not do?</a:t>
            </a:r>
          </a:p>
          <a:p>
            <a:endPar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lvl="0" indent="-514350"/>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1. He did not try to over analyze the</a:t>
            </a:r>
          </a:p>
          <a:p>
            <a:pPr marL="514350" lvl="0" indent="-514350"/>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situation.</a:t>
            </a:r>
          </a:p>
          <a:p>
            <a:pPr marL="514350" lvl="0" indent="-514350"/>
            <a:endPar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indent="-514350"/>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2. He did not try to determine why the</a:t>
            </a:r>
          </a:p>
          <a:p>
            <a:pPr marL="514350" indent="-514350"/>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man was in that condition.</a:t>
            </a:r>
            <a:endParaRPr lang="en-ZA"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lvl="0" indent="-514350"/>
            <a:endParaRPr lang="en-ZA" sz="3200" b="1" dirty="0" smtClean="0">
              <a:effectLst>
                <a:outerShdw blurRad="38100" dist="38100" dir="2700000" algn="tl">
                  <a:srgbClr val="000000">
                    <a:alpha val="43137"/>
                  </a:srgbClr>
                </a:outerShdw>
              </a:effectLst>
            </a:endParaRPr>
          </a:p>
          <a:p>
            <a:endParaRPr lang="en-ZA" sz="4000" dirty="0" smtClean="0">
              <a:effectLst>
                <a:outerShdw blurRad="38100" dist="38100" dir="2700000" algn="tl">
                  <a:srgbClr val="000000">
                    <a:alpha val="43137"/>
                  </a:srgbClr>
                </a:outerShdw>
              </a:effectLst>
            </a:endParaRPr>
          </a:p>
          <a:p>
            <a:endParaRPr lang="en-ZA" sz="4000" dirty="0" smtClean="0">
              <a:effectLst>
                <a:outerShdw blurRad="38100" dist="38100" dir="2700000" algn="tl">
                  <a:srgbClr val="000000">
                    <a:alpha val="43137"/>
                  </a:srgbClr>
                </a:outerShdw>
              </a:effectLst>
            </a:endParaRPr>
          </a:p>
          <a:p>
            <a:pPr marL="514350" indent="-514350"/>
            <a:endParaRPr lang="en-ZA" sz="3200" b="1" dirty="0" smtClean="0"/>
          </a:p>
          <a:p>
            <a:pPr lvl="0"/>
            <a:endParaRPr lang="en-US" sz="3200" b="1" dirty="0" smtClean="0">
              <a:effectLst>
                <a:outerShdw blurRad="38100" dist="38100" dir="2700000" algn="tl">
                  <a:srgbClr val="000000">
                    <a:alpha val="43137"/>
                  </a:srgbClr>
                </a:outerShdw>
              </a:effectLst>
            </a:endParaRPr>
          </a:p>
          <a:p>
            <a:endParaRPr lang="en-ZA" sz="3200" b="1" dirty="0" smtClean="0">
              <a:effectLst>
                <a:outerShdw blurRad="38100" dist="38100" dir="2700000" algn="tl">
                  <a:srgbClr val="000000">
                    <a:alpha val="43137"/>
                  </a:srgbClr>
                </a:outerShdw>
              </a:effectLst>
            </a:endParaRPr>
          </a:p>
          <a:p>
            <a:pPr lvl="0">
              <a:buFont typeface="Arial" pitchFamily="34" charset="0"/>
              <a:buChar char="•"/>
            </a:pPr>
            <a:endParaRPr lang="en-US" sz="3200" b="1" dirty="0" smtClean="0">
              <a:effectLst>
                <a:outerShdw blurRad="38100" dist="38100" dir="2700000" algn="tl">
                  <a:srgbClr val="000000">
                    <a:alpha val="43137"/>
                  </a:srgbClr>
                </a:outerShdw>
              </a:effectLst>
            </a:endParaRPr>
          </a:p>
          <a:p>
            <a:pPr lvl="0"/>
            <a:endParaRPr lang="en-ZA" sz="3200" b="1" dirty="0" smtClean="0">
              <a:effectLst>
                <a:outerShdw blurRad="38100" dist="38100" dir="2700000" algn="tl">
                  <a:srgbClr val="000000">
                    <a:alpha val="43137"/>
                  </a:srgbClr>
                </a:outerShdw>
              </a:effectLst>
            </a:endParaRPr>
          </a:p>
          <a:p>
            <a:endParaRPr lang="en-ZA" sz="4000" b="1" dirty="0">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001000" cy="10525958"/>
          </a:xfrm>
          <a:prstGeom prst="rect">
            <a:avLst/>
          </a:prstGeom>
          <a:noFill/>
        </p:spPr>
        <p:txBody>
          <a:bodyPr wrap="square" rtlCol="0">
            <a:spAutoFit/>
          </a:bodyPr>
          <a:lstStyle/>
          <a:p>
            <a:r>
              <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What did the Samaritan man not do?</a:t>
            </a:r>
          </a:p>
          <a:p>
            <a:endParaRPr lang="en-US" sz="16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lvl="0" indent="-514350"/>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1. He did not try to over analyze </a:t>
            </a: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the situation</a:t>
            </a: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a:t>
            </a:r>
          </a:p>
          <a:p>
            <a:pPr marL="514350" lvl="0" indent="-514350"/>
            <a:endParaRPr lang="en-US" sz="14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indent="-514350"/>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2. He did not try to determine why the</a:t>
            </a:r>
          </a:p>
          <a:p>
            <a:pPr marL="514350" indent="-514350"/>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man was in that condition.</a:t>
            </a:r>
          </a:p>
          <a:p>
            <a:pPr marL="514350" indent="-514350"/>
            <a:endParaRPr lang="en-US" sz="14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lvl="0" indent="-514350"/>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3. He did not try to </a:t>
            </a: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decide </a:t>
            </a: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if he was the best man </a:t>
            </a: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for </a:t>
            </a: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the job.</a:t>
            </a:r>
            <a:endParaRPr lang="en-ZA"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indent="-514350"/>
            <a:endParaRPr lang="en-ZA" sz="3200" b="1" dirty="0" smtClean="0">
              <a:effectLst>
                <a:outerShdw blurRad="38100" dist="38100" dir="2700000" algn="tl">
                  <a:srgbClr val="000000">
                    <a:alpha val="43137"/>
                  </a:srgbClr>
                </a:outerShdw>
              </a:effectLst>
            </a:endParaRPr>
          </a:p>
          <a:p>
            <a:pPr marL="514350" lvl="0" indent="-514350"/>
            <a:endParaRPr lang="en-ZA" sz="3200" b="1" dirty="0" smtClean="0">
              <a:effectLst>
                <a:outerShdw blurRad="38100" dist="38100" dir="2700000" algn="tl">
                  <a:srgbClr val="000000">
                    <a:alpha val="43137"/>
                  </a:srgbClr>
                </a:outerShdw>
              </a:effectLst>
            </a:endParaRPr>
          </a:p>
          <a:p>
            <a:endParaRPr lang="en-ZA" sz="4000" dirty="0" smtClean="0">
              <a:effectLst>
                <a:outerShdw blurRad="38100" dist="38100" dir="2700000" algn="tl">
                  <a:srgbClr val="000000">
                    <a:alpha val="43137"/>
                  </a:srgbClr>
                </a:outerShdw>
              </a:effectLst>
            </a:endParaRPr>
          </a:p>
          <a:p>
            <a:endParaRPr lang="en-ZA" sz="4000" dirty="0" smtClean="0">
              <a:effectLst>
                <a:outerShdw blurRad="38100" dist="38100" dir="2700000" algn="tl">
                  <a:srgbClr val="000000">
                    <a:alpha val="43137"/>
                  </a:srgbClr>
                </a:outerShdw>
              </a:effectLst>
            </a:endParaRPr>
          </a:p>
          <a:p>
            <a:pPr marL="514350" indent="-514350"/>
            <a:endParaRPr lang="en-ZA" sz="3200" b="1" dirty="0" smtClean="0"/>
          </a:p>
          <a:p>
            <a:pPr lvl="0"/>
            <a:endParaRPr lang="en-US" sz="3200" b="1" dirty="0" smtClean="0">
              <a:effectLst>
                <a:outerShdw blurRad="38100" dist="38100" dir="2700000" algn="tl">
                  <a:srgbClr val="000000">
                    <a:alpha val="43137"/>
                  </a:srgbClr>
                </a:outerShdw>
              </a:effectLst>
            </a:endParaRPr>
          </a:p>
          <a:p>
            <a:endParaRPr lang="en-ZA" sz="3200" b="1" dirty="0" smtClean="0">
              <a:effectLst>
                <a:outerShdw blurRad="38100" dist="38100" dir="2700000" algn="tl">
                  <a:srgbClr val="000000">
                    <a:alpha val="43137"/>
                  </a:srgbClr>
                </a:outerShdw>
              </a:effectLst>
            </a:endParaRPr>
          </a:p>
          <a:p>
            <a:pPr lvl="0">
              <a:buFont typeface="Arial" pitchFamily="34" charset="0"/>
              <a:buChar char="•"/>
            </a:pPr>
            <a:endParaRPr lang="en-US" sz="3200" b="1" dirty="0" smtClean="0">
              <a:effectLst>
                <a:outerShdw blurRad="38100" dist="38100" dir="2700000" algn="tl">
                  <a:srgbClr val="000000">
                    <a:alpha val="43137"/>
                  </a:srgbClr>
                </a:outerShdw>
              </a:effectLst>
            </a:endParaRPr>
          </a:p>
          <a:p>
            <a:pPr lvl="0"/>
            <a:endParaRPr lang="en-ZA" sz="3200" b="1" dirty="0" smtClean="0">
              <a:effectLst>
                <a:outerShdw blurRad="38100" dist="38100" dir="2700000" algn="tl">
                  <a:srgbClr val="000000">
                    <a:alpha val="43137"/>
                  </a:srgbClr>
                </a:outerShdw>
              </a:effectLst>
            </a:endParaRPr>
          </a:p>
          <a:p>
            <a:endParaRPr lang="en-ZA" sz="4000" b="1" dirty="0">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077200" cy="7355860"/>
          </a:xfrm>
          <a:prstGeom prst="rect">
            <a:avLst/>
          </a:prstGeom>
          <a:noFill/>
        </p:spPr>
        <p:txBody>
          <a:bodyPr wrap="square" rtlCol="0">
            <a:spAutoFit/>
          </a:bodyPr>
          <a:lstStyle/>
          <a:p>
            <a:endPar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endPar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endPar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algn="ctr"/>
            <a:r>
              <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What </a:t>
            </a:r>
            <a:r>
              <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did the Samaritan </a:t>
            </a:r>
            <a:r>
              <a:rPr lang="en-US" sz="4000" b="1" u="sng"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do</a:t>
            </a:r>
            <a:r>
              <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a:t>
            </a:r>
            <a:endParaRPr lang="en-ZA"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lvl="0" indent="-514350"/>
            <a:endParaRPr lang="en-ZA" sz="3200" b="1" dirty="0" smtClean="0">
              <a:effectLst>
                <a:outerShdw blurRad="38100" dist="38100" dir="2700000" algn="tl">
                  <a:srgbClr val="000000">
                    <a:alpha val="43137"/>
                  </a:srgbClr>
                </a:outerShdw>
              </a:effectLst>
            </a:endParaRPr>
          </a:p>
          <a:p>
            <a:endParaRPr lang="en-ZA" sz="4000" dirty="0" smtClean="0">
              <a:effectLst>
                <a:outerShdw blurRad="38100" dist="38100" dir="2700000" algn="tl">
                  <a:srgbClr val="000000">
                    <a:alpha val="43137"/>
                  </a:srgbClr>
                </a:outerShdw>
              </a:effectLst>
            </a:endParaRPr>
          </a:p>
          <a:p>
            <a:endParaRPr lang="en-ZA" sz="4000" dirty="0" smtClean="0">
              <a:effectLst>
                <a:outerShdw blurRad="38100" dist="38100" dir="2700000" algn="tl">
                  <a:srgbClr val="000000">
                    <a:alpha val="43137"/>
                  </a:srgbClr>
                </a:outerShdw>
              </a:effectLst>
            </a:endParaRPr>
          </a:p>
          <a:p>
            <a:pPr marL="514350" indent="-514350"/>
            <a:endParaRPr lang="en-ZA" sz="3200" b="1" dirty="0" smtClean="0"/>
          </a:p>
          <a:p>
            <a:pPr lvl="0"/>
            <a:endParaRPr lang="en-US" sz="3200" b="1" dirty="0" smtClean="0">
              <a:effectLst>
                <a:outerShdw blurRad="38100" dist="38100" dir="2700000" algn="tl">
                  <a:srgbClr val="000000">
                    <a:alpha val="43137"/>
                  </a:srgbClr>
                </a:outerShdw>
              </a:effectLst>
            </a:endParaRPr>
          </a:p>
          <a:p>
            <a:endParaRPr lang="en-ZA" sz="3200" b="1" dirty="0" smtClean="0">
              <a:effectLst>
                <a:outerShdw blurRad="38100" dist="38100" dir="2700000" algn="tl">
                  <a:srgbClr val="000000">
                    <a:alpha val="43137"/>
                  </a:srgbClr>
                </a:outerShdw>
              </a:effectLst>
            </a:endParaRPr>
          </a:p>
          <a:p>
            <a:pPr lvl="0">
              <a:buFont typeface="Arial" pitchFamily="34" charset="0"/>
              <a:buChar char="•"/>
            </a:pPr>
            <a:endParaRPr lang="en-US" sz="3200" b="1" dirty="0" smtClean="0">
              <a:effectLst>
                <a:outerShdw blurRad="38100" dist="38100" dir="2700000" algn="tl">
                  <a:srgbClr val="000000">
                    <a:alpha val="43137"/>
                  </a:srgbClr>
                </a:outerShdw>
              </a:effectLst>
            </a:endParaRPr>
          </a:p>
          <a:p>
            <a:pPr lvl="0"/>
            <a:endParaRPr lang="en-ZA" sz="3200" b="1" dirty="0" smtClean="0">
              <a:effectLst>
                <a:outerShdw blurRad="38100" dist="38100" dir="2700000" algn="tl">
                  <a:srgbClr val="000000">
                    <a:alpha val="43137"/>
                  </a:srgbClr>
                </a:outerShdw>
              </a:effectLst>
            </a:endParaRPr>
          </a:p>
          <a:p>
            <a:endParaRPr lang="en-ZA" sz="4000" b="1" dirty="0">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153400" cy="6617196"/>
          </a:xfrm>
          <a:prstGeom prst="rect">
            <a:avLst/>
          </a:prstGeom>
          <a:noFill/>
        </p:spPr>
        <p:txBody>
          <a:bodyPr wrap="square" rtlCol="0">
            <a:spAutoFit/>
          </a:bodyPr>
          <a:lstStyle/>
          <a:p>
            <a:r>
              <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The Sevenfold Ministry of the </a:t>
            </a:r>
            <a:r>
              <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Samaritan:</a:t>
            </a:r>
            <a:endParaRPr lang="en-ZA"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endParaRPr lang="en-ZA" sz="3200" b="1" dirty="0" smtClean="0">
              <a:effectLst>
                <a:outerShdw blurRad="38100" dist="38100" dir="2700000" algn="tl">
                  <a:srgbClr val="000000">
                    <a:alpha val="43137"/>
                  </a:srgbClr>
                </a:outerShdw>
              </a:effectLst>
              <a:latin typeface="Arial" pitchFamily="34" charset="0"/>
              <a:cs typeface="Arial" pitchFamily="34" charset="0"/>
            </a:endParaRPr>
          </a:p>
          <a:p>
            <a:pPr marL="514350" lvl="0" indent="-514350"/>
            <a:endParaRPr lang="en-ZA" sz="3200" b="1" dirty="0" smtClean="0">
              <a:effectLst>
                <a:outerShdw blurRad="38100" dist="38100" dir="2700000" algn="tl">
                  <a:srgbClr val="000000">
                    <a:alpha val="43137"/>
                  </a:srgbClr>
                </a:outerShdw>
              </a:effectLst>
              <a:latin typeface="Arial" pitchFamily="34" charset="0"/>
              <a:cs typeface="Arial" pitchFamily="34" charset="0"/>
            </a:endParaRPr>
          </a:p>
          <a:p>
            <a:endParaRPr lang="en-ZA" sz="4000" dirty="0" smtClean="0">
              <a:effectLst>
                <a:outerShdw blurRad="38100" dist="38100" dir="2700000" algn="tl">
                  <a:srgbClr val="000000">
                    <a:alpha val="43137"/>
                  </a:srgbClr>
                </a:outerShdw>
              </a:effectLst>
              <a:latin typeface="Arial" pitchFamily="34" charset="0"/>
              <a:cs typeface="Arial" pitchFamily="34" charset="0"/>
            </a:endParaRPr>
          </a:p>
          <a:p>
            <a:endParaRPr lang="en-ZA" sz="4000" dirty="0" smtClean="0">
              <a:effectLst>
                <a:outerShdw blurRad="38100" dist="38100" dir="2700000" algn="tl">
                  <a:srgbClr val="000000">
                    <a:alpha val="43137"/>
                  </a:srgbClr>
                </a:outerShdw>
              </a:effectLst>
              <a:latin typeface="Arial" pitchFamily="34" charset="0"/>
              <a:cs typeface="Arial" pitchFamily="34" charset="0"/>
            </a:endParaRPr>
          </a:p>
          <a:p>
            <a:pPr marL="514350" indent="-514350"/>
            <a:endParaRPr lang="en-ZA" sz="3200" b="1" dirty="0" smtClean="0">
              <a:latin typeface="Arial" pitchFamily="34" charset="0"/>
              <a:cs typeface="Arial" pitchFamily="34" charset="0"/>
            </a:endParaRPr>
          </a:p>
          <a:p>
            <a:pPr lvl="0"/>
            <a:endParaRPr lang="en-US" sz="3200" b="1" dirty="0" smtClean="0">
              <a:effectLst>
                <a:outerShdw blurRad="38100" dist="38100" dir="2700000" algn="tl">
                  <a:srgbClr val="000000">
                    <a:alpha val="43137"/>
                  </a:srgbClr>
                </a:outerShdw>
              </a:effectLst>
              <a:latin typeface="Arial" pitchFamily="34" charset="0"/>
              <a:cs typeface="Arial" pitchFamily="34" charset="0"/>
            </a:endParaRPr>
          </a:p>
          <a:p>
            <a:endParaRPr lang="en-ZA" sz="3200" b="1" dirty="0" smtClean="0">
              <a:effectLst>
                <a:outerShdw blurRad="38100" dist="38100" dir="2700000" algn="tl">
                  <a:srgbClr val="000000">
                    <a:alpha val="43137"/>
                  </a:srgbClr>
                </a:outerShdw>
              </a:effectLst>
              <a:latin typeface="Arial" pitchFamily="34" charset="0"/>
              <a:cs typeface="Arial" pitchFamily="34" charset="0"/>
            </a:endParaRPr>
          </a:p>
          <a:p>
            <a:pPr lvl="0">
              <a:buFont typeface="Arial" pitchFamily="34" charset="0"/>
              <a:buChar char="•"/>
            </a:pPr>
            <a:endParaRPr lang="en-US" sz="3200" b="1" dirty="0" smtClean="0">
              <a:effectLst>
                <a:outerShdw blurRad="38100" dist="38100" dir="2700000" algn="tl">
                  <a:srgbClr val="000000">
                    <a:alpha val="43137"/>
                  </a:srgbClr>
                </a:outerShdw>
              </a:effectLst>
              <a:latin typeface="Arial" pitchFamily="34" charset="0"/>
              <a:cs typeface="Arial" pitchFamily="34" charset="0"/>
            </a:endParaRPr>
          </a:p>
          <a:p>
            <a:pPr lvl="0"/>
            <a:endParaRPr lang="en-ZA" sz="3200" b="1" dirty="0" smtClean="0">
              <a:effectLst>
                <a:outerShdw blurRad="38100" dist="38100" dir="2700000" algn="tl">
                  <a:srgbClr val="000000">
                    <a:alpha val="43137"/>
                  </a:srgbClr>
                </a:outerShdw>
              </a:effectLst>
              <a:latin typeface="Arial" pitchFamily="34" charset="0"/>
              <a:cs typeface="Arial" pitchFamily="34" charset="0"/>
            </a:endParaRPr>
          </a:p>
          <a:p>
            <a:endParaRPr lang="en-ZA" sz="4000" b="1" dirty="0">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153400" cy="7417415"/>
          </a:xfrm>
          <a:prstGeom prst="rect">
            <a:avLst/>
          </a:prstGeom>
          <a:noFill/>
        </p:spPr>
        <p:txBody>
          <a:bodyPr wrap="square" rtlCol="0">
            <a:spAutoFit/>
          </a:bodyPr>
          <a:lstStyle/>
          <a:p>
            <a:r>
              <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The Sevenfold Ministry of the </a:t>
            </a:r>
            <a:r>
              <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Samaritan:</a:t>
            </a:r>
            <a:endPar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endParaRPr lang="en-ZA" sz="2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lvl="0"/>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1. He came to where the man was.</a:t>
            </a:r>
            <a:endParaRPr lang="en-ZA"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endParaRPr lang="en-ZA" sz="3200" b="1" dirty="0" smtClean="0">
              <a:effectLst>
                <a:outerShdw blurRad="38100" dist="38100" dir="2700000" algn="tl">
                  <a:srgbClr val="000000">
                    <a:alpha val="43137"/>
                  </a:srgbClr>
                </a:outerShdw>
              </a:effectLst>
            </a:endParaRPr>
          </a:p>
          <a:p>
            <a:pPr marL="514350" lvl="0" indent="-514350"/>
            <a:endParaRPr lang="en-ZA" sz="3200" b="1" dirty="0" smtClean="0">
              <a:effectLst>
                <a:outerShdw blurRad="38100" dist="38100" dir="2700000" algn="tl">
                  <a:srgbClr val="000000">
                    <a:alpha val="43137"/>
                  </a:srgbClr>
                </a:outerShdw>
              </a:effectLst>
            </a:endParaRPr>
          </a:p>
          <a:p>
            <a:endParaRPr lang="en-ZA" sz="4000" dirty="0" smtClean="0">
              <a:effectLst>
                <a:outerShdw blurRad="38100" dist="38100" dir="2700000" algn="tl">
                  <a:srgbClr val="000000">
                    <a:alpha val="43137"/>
                  </a:srgbClr>
                </a:outerShdw>
              </a:effectLst>
            </a:endParaRPr>
          </a:p>
          <a:p>
            <a:endParaRPr lang="en-ZA" sz="4000" dirty="0" smtClean="0">
              <a:effectLst>
                <a:outerShdw blurRad="38100" dist="38100" dir="2700000" algn="tl">
                  <a:srgbClr val="000000">
                    <a:alpha val="43137"/>
                  </a:srgbClr>
                </a:outerShdw>
              </a:effectLst>
            </a:endParaRPr>
          </a:p>
          <a:p>
            <a:pPr marL="514350" indent="-514350"/>
            <a:endParaRPr lang="en-ZA" sz="3200" b="1" dirty="0" smtClean="0"/>
          </a:p>
          <a:p>
            <a:pPr lvl="0"/>
            <a:endParaRPr lang="en-US" sz="3200" b="1" dirty="0" smtClean="0">
              <a:effectLst>
                <a:outerShdw blurRad="38100" dist="38100" dir="2700000" algn="tl">
                  <a:srgbClr val="000000">
                    <a:alpha val="43137"/>
                  </a:srgbClr>
                </a:outerShdw>
              </a:effectLst>
            </a:endParaRPr>
          </a:p>
          <a:p>
            <a:endParaRPr lang="en-ZA" sz="3200" b="1" dirty="0" smtClean="0">
              <a:effectLst>
                <a:outerShdw blurRad="38100" dist="38100" dir="2700000" algn="tl">
                  <a:srgbClr val="000000">
                    <a:alpha val="43137"/>
                  </a:srgbClr>
                </a:outerShdw>
              </a:effectLst>
            </a:endParaRPr>
          </a:p>
          <a:p>
            <a:pPr lvl="0">
              <a:buFont typeface="Arial" pitchFamily="34" charset="0"/>
              <a:buChar char="•"/>
            </a:pPr>
            <a:endParaRPr lang="en-US" sz="3200" b="1" dirty="0" smtClean="0">
              <a:effectLst>
                <a:outerShdw blurRad="38100" dist="38100" dir="2700000" algn="tl">
                  <a:srgbClr val="000000">
                    <a:alpha val="43137"/>
                  </a:srgbClr>
                </a:outerShdw>
              </a:effectLst>
            </a:endParaRPr>
          </a:p>
          <a:p>
            <a:pPr lvl="0"/>
            <a:endParaRPr lang="en-ZA" sz="3200" b="1" dirty="0" smtClean="0">
              <a:effectLst>
                <a:outerShdw blurRad="38100" dist="38100" dir="2700000" algn="tl">
                  <a:srgbClr val="000000">
                    <a:alpha val="43137"/>
                  </a:srgbClr>
                </a:outerShdw>
              </a:effectLst>
            </a:endParaRPr>
          </a:p>
          <a:p>
            <a:endParaRPr lang="en-ZA" sz="4000" b="1" dirty="0">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001000" cy="8617744"/>
          </a:xfrm>
          <a:prstGeom prst="rect">
            <a:avLst/>
          </a:prstGeom>
          <a:noFill/>
        </p:spPr>
        <p:txBody>
          <a:bodyPr wrap="square" rtlCol="0">
            <a:spAutoFit/>
          </a:bodyPr>
          <a:lstStyle/>
          <a:p>
            <a:r>
              <a:rPr lang="en-US" sz="4000" b="1" dirty="0" smtClean="0">
                <a:effectLst>
                  <a:glow rad="101600">
                    <a:schemeClr val="bg1">
                      <a:lumMod val="95000"/>
                      <a:lumOff val="5000"/>
                      <a:alpha val="60000"/>
                    </a:schemeClr>
                  </a:glow>
                  <a:outerShdw blurRad="38100" dist="38100" dir="2700000" algn="tl">
                    <a:srgbClr val="000000">
                      <a:alpha val="43137"/>
                    </a:srgbClr>
                  </a:outerShdw>
                </a:effectLst>
              </a:rPr>
              <a:t>The Sevenfold Ministry of the Samaritan</a:t>
            </a:r>
          </a:p>
          <a:p>
            <a:endParaRPr lang="en-ZA" sz="2000" b="1" dirty="0" smtClean="0">
              <a:effectLst>
                <a:glow rad="101600">
                  <a:schemeClr val="bg1">
                    <a:lumMod val="95000"/>
                    <a:lumOff val="5000"/>
                    <a:alpha val="60000"/>
                  </a:schemeClr>
                </a:glow>
                <a:outerShdw blurRad="38100" dist="38100" dir="2700000" algn="tl">
                  <a:srgbClr val="000000">
                    <a:alpha val="43137"/>
                  </a:srgbClr>
                </a:outerShdw>
              </a:effectLst>
            </a:endParaRPr>
          </a:p>
          <a:p>
            <a:pPr marL="514350" lvl="0" indent="-514350"/>
            <a:r>
              <a:rPr lang="en-US" sz="3200" b="1" dirty="0" smtClean="0">
                <a:effectLst>
                  <a:glow rad="101600">
                    <a:schemeClr val="bg1">
                      <a:lumMod val="95000"/>
                      <a:lumOff val="5000"/>
                      <a:alpha val="60000"/>
                    </a:schemeClr>
                  </a:glow>
                  <a:outerShdw blurRad="38100" dist="38100" dir="2700000" algn="tl">
                    <a:srgbClr val="000000">
                      <a:alpha val="43137"/>
                    </a:srgbClr>
                  </a:outerShdw>
                </a:effectLst>
              </a:rPr>
              <a:t>1. He came to where the man was.</a:t>
            </a:r>
          </a:p>
          <a:p>
            <a:pPr marL="514350" lvl="0" indent="-514350">
              <a:buAutoNum type="arabicPeriod"/>
            </a:pPr>
            <a:endParaRPr lang="en-US" sz="1400" b="1" dirty="0" smtClean="0">
              <a:effectLst>
                <a:glow rad="101600">
                  <a:schemeClr val="bg1">
                    <a:lumMod val="95000"/>
                    <a:lumOff val="5000"/>
                    <a:alpha val="60000"/>
                  </a:schemeClr>
                </a:glow>
                <a:outerShdw blurRad="38100" dist="38100" dir="2700000" algn="tl">
                  <a:srgbClr val="000000">
                    <a:alpha val="43137"/>
                  </a:srgbClr>
                </a:outerShdw>
              </a:effectLst>
            </a:endParaRPr>
          </a:p>
          <a:p>
            <a:pPr marL="514350" indent="-514350"/>
            <a:r>
              <a:rPr lang="en-US" sz="3200" b="1" dirty="0" smtClean="0">
                <a:effectLst>
                  <a:glow rad="101600">
                    <a:schemeClr val="bg1">
                      <a:lumMod val="95000"/>
                      <a:lumOff val="5000"/>
                      <a:alpha val="60000"/>
                    </a:schemeClr>
                  </a:glow>
                  <a:outerShdw blurRad="38100" dist="38100" dir="2700000" algn="tl">
                    <a:srgbClr val="000000">
                      <a:alpha val="43137"/>
                    </a:srgbClr>
                  </a:outerShdw>
                </a:effectLst>
              </a:rPr>
              <a:t>2. He had compassion on the man.</a:t>
            </a:r>
            <a:endParaRPr lang="en-ZA" sz="3200" b="1" dirty="0" smtClean="0">
              <a:effectLst>
                <a:glow rad="101600">
                  <a:schemeClr val="bg1">
                    <a:lumMod val="95000"/>
                    <a:lumOff val="5000"/>
                    <a:alpha val="60000"/>
                  </a:schemeClr>
                </a:glow>
                <a:outerShdw blurRad="38100" dist="38100" dir="2700000" algn="tl">
                  <a:srgbClr val="000000">
                    <a:alpha val="43137"/>
                  </a:srgbClr>
                </a:outerShdw>
              </a:effectLst>
            </a:endParaRPr>
          </a:p>
          <a:p>
            <a:pPr marL="514350" lvl="0" indent="-514350">
              <a:buAutoNum type="arabicPeriod"/>
            </a:pPr>
            <a:endParaRPr lang="en-ZA" sz="3200" b="1" dirty="0" smtClean="0">
              <a:effectLst>
                <a:outerShdw blurRad="38100" dist="38100" dir="2700000" algn="tl">
                  <a:srgbClr val="000000">
                    <a:alpha val="43137"/>
                  </a:srgbClr>
                </a:outerShdw>
              </a:effectLst>
            </a:endParaRPr>
          </a:p>
          <a:p>
            <a:endParaRPr lang="en-ZA" sz="3200" b="1" dirty="0" smtClean="0">
              <a:effectLst>
                <a:outerShdw blurRad="38100" dist="38100" dir="2700000" algn="tl">
                  <a:srgbClr val="000000">
                    <a:alpha val="43137"/>
                  </a:srgbClr>
                </a:outerShdw>
              </a:effectLst>
            </a:endParaRPr>
          </a:p>
          <a:p>
            <a:pPr marL="514350" lvl="0" indent="-514350"/>
            <a:endParaRPr lang="en-ZA" sz="3200" b="1" dirty="0" smtClean="0">
              <a:effectLst>
                <a:outerShdw blurRad="38100" dist="38100" dir="2700000" algn="tl">
                  <a:srgbClr val="000000">
                    <a:alpha val="43137"/>
                  </a:srgbClr>
                </a:outerShdw>
              </a:effectLst>
            </a:endParaRPr>
          </a:p>
          <a:p>
            <a:endParaRPr lang="en-ZA" sz="4000" dirty="0" smtClean="0">
              <a:effectLst>
                <a:outerShdw blurRad="38100" dist="38100" dir="2700000" algn="tl">
                  <a:srgbClr val="000000">
                    <a:alpha val="43137"/>
                  </a:srgbClr>
                </a:outerShdw>
              </a:effectLst>
            </a:endParaRPr>
          </a:p>
          <a:p>
            <a:endParaRPr lang="en-ZA" sz="4000" dirty="0" smtClean="0">
              <a:effectLst>
                <a:outerShdw blurRad="38100" dist="38100" dir="2700000" algn="tl">
                  <a:srgbClr val="000000">
                    <a:alpha val="43137"/>
                  </a:srgbClr>
                </a:outerShdw>
              </a:effectLst>
            </a:endParaRPr>
          </a:p>
          <a:p>
            <a:pPr marL="514350" indent="-514350"/>
            <a:endParaRPr lang="en-ZA" sz="3200" b="1" dirty="0" smtClean="0"/>
          </a:p>
          <a:p>
            <a:pPr lvl="0"/>
            <a:endParaRPr lang="en-US" sz="3200" b="1" dirty="0" smtClean="0">
              <a:effectLst>
                <a:outerShdw blurRad="38100" dist="38100" dir="2700000" algn="tl">
                  <a:srgbClr val="000000">
                    <a:alpha val="43137"/>
                  </a:srgbClr>
                </a:outerShdw>
              </a:effectLst>
            </a:endParaRPr>
          </a:p>
          <a:p>
            <a:endParaRPr lang="en-ZA" sz="3200" b="1" dirty="0" smtClean="0">
              <a:effectLst>
                <a:outerShdw blurRad="38100" dist="38100" dir="2700000" algn="tl">
                  <a:srgbClr val="000000">
                    <a:alpha val="43137"/>
                  </a:srgbClr>
                </a:outerShdw>
              </a:effectLst>
            </a:endParaRPr>
          </a:p>
          <a:p>
            <a:pPr lvl="0">
              <a:buFont typeface="Arial" pitchFamily="34" charset="0"/>
              <a:buChar char="•"/>
            </a:pPr>
            <a:endParaRPr lang="en-US" sz="3200" b="1" dirty="0" smtClean="0">
              <a:effectLst>
                <a:outerShdw blurRad="38100" dist="38100" dir="2700000" algn="tl">
                  <a:srgbClr val="000000">
                    <a:alpha val="43137"/>
                  </a:srgbClr>
                </a:outerShdw>
              </a:effectLst>
            </a:endParaRPr>
          </a:p>
          <a:p>
            <a:pPr lvl="0"/>
            <a:endParaRPr lang="en-ZA" sz="3200" b="1" dirty="0" smtClean="0">
              <a:effectLst>
                <a:outerShdw blurRad="38100" dist="38100" dir="2700000" algn="tl">
                  <a:srgbClr val="000000">
                    <a:alpha val="43137"/>
                  </a:srgbClr>
                </a:outerShdw>
              </a:effectLst>
            </a:endParaRPr>
          </a:p>
          <a:p>
            <a:endParaRPr lang="en-ZA" sz="4000" b="1" dirty="0">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077200" cy="5170646"/>
          </a:xfrm>
          <a:prstGeom prst="rect">
            <a:avLst/>
          </a:prstGeom>
          <a:noFill/>
        </p:spPr>
        <p:txBody>
          <a:bodyPr wrap="square" rtlCol="0">
            <a:spAutoFit/>
          </a:bodyPr>
          <a:lstStyle/>
          <a:p>
            <a:r>
              <a:rPr lang="en-US" sz="2800"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Luke 10:25-37 cont’</a:t>
            </a:r>
            <a:endParaRPr lang="en-ZA" sz="2800"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r>
              <a:rPr lang="en-US" sz="1400" b="1" i="1" dirty="0" smtClean="0">
                <a:effectLst>
                  <a:outerShdw blurRad="38100" dist="38100" dir="2700000" algn="tl">
                    <a:srgbClr val="000000">
                      <a:alpha val="43137"/>
                    </a:srgbClr>
                  </a:outerShdw>
                </a:effectLst>
              </a:rPr>
              <a:t> </a:t>
            </a:r>
            <a:endParaRPr lang="en-ZA" sz="1400" b="1" i="1" dirty="0" smtClean="0">
              <a:effectLst>
                <a:outerShdw blurRad="38100" dist="38100" dir="2700000" algn="tl">
                  <a:srgbClr val="000000">
                    <a:alpha val="43137"/>
                  </a:srgbClr>
                </a:outerShdw>
              </a:effectLst>
            </a:endParaRPr>
          </a:p>
          <a:p>
            <a:r>
              <a:rPr lang="en-US" sz="3600" i="1" baseline="30000"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29</a:t>
            </a:r>
            <a:r>
              <a:rPr lang="en-US" sz="3600" i="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But he, wanting to justify himself, said to Jesus, “And who is my neighbor?” </a:t>
            </a:r>
            <a:r>
              <a:rPr lang="en-US" sz="3600" i="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a:t>
            </a:r>
            <a:r>
              <a:rPr lang="en-US" sz="3600" i="1" baseline="30000"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30</a:t>
            </a:r>
            <a:r>
              <a:rPr lang="en-US" sz="3600" i="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a:t>
            </a:r>
            <a:r>
              <a:rPr lang="en-US" sz="3600" i="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Then Jesus answered and said: “A certain man went down from Jerusalem to Jericho, and fell among thieves, who stripped him of his clothing, wounded him, and departed, leaving him half dead. </a:t>
            </a:r>
            <a:endParaRPr lang="en-US" sz="3600" i="1" dirty="0" smtClean="0">
              <a:ln w="18415" cmpd="sng">
                <a:solidFill>
                  <a:srgbClr val="FFFFFF"/>
                </a:solidFill>
                <a:prstDash val="solid"/>
              </a:ln>
              <a:solidFill>
                <a:srgbClr val="FFFFFF"/>
              </a:solidFill>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077200" cy="10125849"/>
          </a:xfrm>
          <a:prstGeom prst="rect">
            <a:avLst/>
          </a:prstGeom>
          <a:noFill/>
        </p:spPr>
        <p:txBody>
          <a:bodyPr wrap="square" rtlCol="0">
            <a:spAutoFit/>
          </a:bodyPr>
          <a:lstStyle/>
          <a:p>
            <a:r>
              <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The Sevenfold Ministry of the Samaritan</a:t>
            </a:r>
          </a:p>
          <a:p>
            <a:endParaRPr lang="en-ZA" sz="16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lvl="0" indent="-514350"/>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1. He came to where the man was.</a:t>
            </a:r>
          </a:p>
          <a:p>
            <a:pPr marL="971550" lvl="1" indent="-514350">
              <a:buAutoNum type="arabicPeriod"/>
            </a:pPr>
            <a:endParaRPr lang="en-US" sz="14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indent="-514350"/>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2. He had compassion on the man.</a:t>
            </a:r>
          </a:p>
          <a:p>
            <a:pPr marL="514350" indent="-514350"/>
            <a:endParaRPr lang="en-US" sz="14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lvl="0" indent="-514350"/>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3. He bound up the man’s wounds.</a:t>
            </a:r>
            <a:endParaRPr lang="en-ZA"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indent="-514350"/>
            <a:endParaRPr lang="en-ZA" sz="3200" b="1" dirty="0" smtClean="0">
              <a:effectLst>
                <a:outerShdw blurRad="38100" dist="38100" dir="2700000" algn="tl">
                  <a:srgbClr val="000000">
                    <a:alpha val="43137"/>
                  </a:srgbClr>
                </a:outerShdw>
              </a:effectLst>
            </a:endParaRPr>
          </a:p>
          <a:p>
            <a:pPr marL="514350" lvl="0" indent="-514350">
              <a:buAutoNum type="arabicPeriod"/>
            </a:pPr>
            <a:endParaRPr lang="en-ZA" sz="3200" b="1" dirty="0" smtClean="0">
              <a:effectLst>
                <a:outerShdw blurRad="38100" dist="38100" dir="2700000" algn="tl">
                  <a:srgbClr val="000000">
                    <a:alpha val="43137"/>
                  </a:srgbClr>
                </a:outerShdw>
              </a:effectLst>
            </a:endParaRPr>
          </a:p>
          <a:p>
            <a:endParaRPr lang="en-ZA" sz="3200" b="1" dirty="0" smtClean="0">
              <a:effectLst>
                <a:outerShdw blurRad="38100" dist="38100" dir="2700000" algn="tl">
                  <a:srgbClr val="000000">
                    <a:alpha val="43137"/>
                  </a:srgbClr>
                </a:outerShdw>
              </a:effectLst>
            </a:endParaRPr>
          </a:p>
          <a:p>
            <a:pPr marL="514350" lvl="0" indent="-514350"/>
            <a:endParaRPr lang="en-ZA" sz="3200" b="1" dirty="0" smtClean="0">
              <a:effectLst>
                <a:outerShdw blurRad="38100" dist="38100" dir="2700000" algn="tl">
                  <a:srgbClr val="000000">
                    <a:alpha val="43137"/>
                  </a:srgbClr>
                </a:outerShdw>
              </a:effectLst>
            </a:endParaRPr>
          </a:p>
          <a:p>
            <a:endParaRPr lang="en-ZA" sz="4000" dirty="0" smtClean="0">
              <a:effectLst>
                <a:outerShdw blurRad="38100" dist="38100" dir="2700000" algn="tl">
                  <a:srgbClr val="000000">
                    <a:alpha val="43137"/>
                  </a:srgbClr>
                </a:outerShdw>
              </a:effectLst>
            </a:endParaRPr>
          </a:p>
          <a:p>
            <a:endParaRPr lang="en-ZA" sz="4000" dirty="0" smtClean="0">
              <a:effectLst>
                <a:outerShdw blurRad="38100" dist="38100" dir="2700000" algn="tl">
                  <a:srgbClr val="000000">
                    <a:alpha val="43137"/>
                  </a:srgbClr>
                </a:outerShdw>
              </a:effectLst>
            </a:endParaRPr>
          </a:p>
          <a:p>
            <a:pPr marL="514350" indent="-514350"/>
            <a:endParaRPr lang="en-ZA" sz="3200" b="1" dirty="0" smtClean="0"/>
          </a:p>
          <a:p>
            <a:pPr lvl="0"/>
            <a:endParaRPr lang="en-US" sz="3200" b="1" dirty="0" smtClean="0">
              <a:effectLst>
                <a:outerShdw blurRad="38100" dist="38100" dir="2700000" algn="tl">
                  <a:srgbClr val="000000">
                    <a:alpha val="43137"/>
                  </a:srgbClr>
                </a:outerShdw>
              </a:effectLst>
            </a:endParaRPr>
          </a:p>
          <a:p>
            <a:endParaRPr lang="en-ZA" sz="3200" b="1" dirty="0" smtClean="0">
              <a:effectLst>
                <a:outerShdw blurRad="38100" dist="38100" dir="2700000" algn="tl">
                  <a:srgbClr val="000000">
                    <a:alpha val="43137"/>
                  </a:srgbClr>
                </a:outerShdw>
              </a:effectLst>
            </a:endParaRPr>
          </a:p>
          <a:p>
            <a:pPr lvl="0">
              <a:buFont typeface="Arial" pitchFamily="34" charset="0"/>
              <a:buChar char="•"/>
            </a:pPr>
            <a:endParaRPr lang="en-US" sz="3200" b="1" dirty="0" smtClean="0">
              <a:effectLst>
                <a:outerShdw blurRad="38100" dist="38100" dir="2700000" algn="tl">
                  <a:srgbClr val="000000">
                    <a:alpha val="43137"/>
                  </a:srgbClr>
                </a:outerShdw>
              </a:effectLst>
            </a:endParaRPr>
          </a:p>
          <a:p>
            <a:pPr lvl="0"/>
            <a:endParaRPr lang="en-ZA" sz="3200" b="1" dirty="0" smtClean="0">
              <a:effectLst>
                <a:outerShdw blurRad="38100" dist="38100" dir="2700000" algn="tl">
                  <a:srgbClr val="000000">
                    <a:alpha val="43137"/>
                  </a:srgbClr>
                </a:outerShdw>
              </a:effectLst>
            </a:endParaRPr>
          </a:p>
          <a:p>
            <a:endParaRPr lang="en-ZA" sz="4000" b="1" dirty="0">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077200" cy="11726287"/>
          </a:xfrm>
          <a:prstGeom prst="rect">
            <a:avLst/>
          </a:prstGeom>
          <a:noFill/>
        </p:spPr>
        <p:txBody>
          <a:bodyPr wrap="square" rtlCol="0">
            <a:spAutoFit/>
          </a:bodyPr>
          <a:lstStyle/>
          <a:p>
            <a:r>
              <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The Sevenfold Ministry of the Samaritan</a:t>
            </a:r>
          </a:p>
          <a:p>
            <a:endParaRPr lang="en-ZA" sz="16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lvl="0" indent="-514350"/>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1. He came to where the man was.</a:t>
            </a:r>
          </a:p>
          <a:p>
            <a:pPr marL="971550" lvl="1" indent="-514350">
              <a:buAutoNum type="arabicPeriod"/>
            </a:pPr>
            <a:endParaRPr lang="en-US" sz="14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indent="-514350"/>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2. He had compassion on the man.</a:t>
            </a:r>
          </a:p>
          <a:p>
            <a:pPr marL="514350" indent="-514350"/>
            <a:endParaRPr lang="en-US" sz="14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lvl="0" indent="-514350"/>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3. He bound up the man’s wounds</a:t>
            </a: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a:t>
            </a:r>
          </a:p>
          <a:p>
            <a:pPr marL="514350" lvl="0" indent="-514350"/>
            <a:endParaRPr lang="en-US" sz="14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indent="-514350"/>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4. He poured in the wine and the oil.</a:t>
            </a:r>
            <a:endParaRPr lang="en-ZA"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lvl="0" indent="-514350"/>
            <a:endPar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lvl="0" indent="-514350"/>
            <a:endParaRPr lang="en-ZA"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indent="-514350"/>
            <a:endParaRPr lang="en-ZA" sz="3200" b="1" dirty="0" smtClean="0">
              <a:effectLst>
                <a:outerShdw blurRad="38100" dist="38100" dir="2700000" algn="tl">
                  <a:srgbClr val="000000">
                    <a:alpha val="43137"/>
                  </a:srgbClr>
                </a:outerShdw>
              </a:effectLst>
            </a:endParaRPr>
          </a:p>
          <a:p>
            <a:pPr marL="514350" lvl="0" indent="-514350">
              <a:buAutoNum type="arabicPeriod"/>
            </a:pPr>
            <a:endParaRPr lang="en-ZA" sz="3200" b="1" dirty="0" smtClean="0">
              <a:effectLst>
                <a:outerShdw blurRad="38100" dist="38100" dir="2700000" algn="tl">
                  <a:srgbClr val="000000">
                    <a:alpha val="43137"/>
                  </a:srgbClr>
                </a:outerShdw>
              </a:effectLst>
            </a:endParaRPr>
          </a:p>
          <a:p>
            <a:endParaRPr lang="en-ZA" sz="3200" b="1" dirty="0" smtClean="0">
              <a:effectLst>
                <a:outerShdw blurRad="38100" dist="38100" dir="2700000" algn="tl">
                  <a:srgbClr val="000000">
                    <a:alpha val="43137"/>
                  </a:srgbClr>
                </a:outerShdw>
              </a:effectLst>
            </a:endParaRPr>
          </a:p>
          <a:p>
            <a:pPr marL="514350" lvl="0" indent="-514350"/>
            <a:endParaRPr lang="en-ZA" sz="3200" b="1" dirty="0" smtClean="0">
              <a:effectLst>
                <a:outerShdw blurRad="38100" dist="38100" dir="2700000" algn="tl">
                  <a:srgbClr val="000000">
                    <a:alpha val="43137"/>
                  </a:srgbClr>
                </a:outerShdw>
              </a:effectLst>
            </a:endParaRPr>
          </a:p>
          <a:p>
            <a:endParaRPr lang="en-ZA" sz="4000" dirty="0" smtClean="0">
              <a:effectLst>
                <a:outerShdw blurRad="38100" dist="38100" dir="2700000" algn="tl">
                  <a:srgbClr val="000000">
                    <a:alpha val="43137"/>
                  </a:srgbClr>
                </a:outerShdw>
              </a:effectLst>
            </a:endParaRPr>
          </a:p>
          <a:p>
            <a:endParaRPr lang="en-ZA" sz="4000" dirty="0" smtClean="0">
              <a:effectLst>
                <a:outerShdw blurRad="38100" dist="38100" dir="2700000" algn="tl">
                  <a:srgbClr val="000000">
                    <a:alpha val="43137"/>
                  </a:srgbClr>
                </a:outerShdw>
              </a:effectLst>
            </a:endParaRPr>
          </a:p>
          <a:p>
            <a:pPr marL="514350" indent="-514350"/>
            <a:endParaRPr lang="en-ZA" sz="3200" b="1" dirty="0" smtClean="0"/>
          </a:p>
          <a:p>
            <a:pPr lvl="0"/>
            <a:endParaRPr lang="en-US" sz="3200" b="1" dirty="0" smtClean="0">
              <a:effectLst>
                <a:outerShdw blurRad="38100" dist="38100" dir="2700000" algn="tl">
                  <a:srgbClr val="000000">
                    <a:alpha val="43137"/>
                  </a:srgbClr>
                </a:outerShdw>
              </a:effectLst>
            </a:endParaRPr>
          </a:p>
          <a:p>
            <a:endParaRPr lang="en-ZA" sz="3200" b="1" dirty="0" smtClean="0">
              <a:effectLst>
                <a:outerShdw blurRad="38100" dist="38100" dir="2700000" algn="tl">
                  <a:srgbClr val="000000">
                    <a:alpha val="43137"/>
                  </a:srgbClr>
                </a:outerShdw>
              </a:effectLst>
            </a:endParaRPr>
          </a:p>
          <a:p>
            <a:pPr lvl="0">
              <a:buFont typeface="Arial" pitchFamily="34" charset="0"/>
              <a:buChar char="•"/>
            </a:pPr>
            <a:endParaRPr lang="en-US" sz="3200" b="1" dirty="0" smtClean="0">
              <a:effectLst>
                <a:outerShdw blurRad="38100" dist="38100" dir="2700000" algn="tl">
                  <a:srgbClr val="000000">
                    <a:alpha val="43137"/>
                  </a:srgbClr>
                </a:outerShdw>
              </a:effectLst>
            </a:endParaRPr>
          </a:p>
          <a:p>
            <a:pPr lvl="0"/>
            <a:endParaRPr lang="en-ZA" sz="3200" b="1" dirty="0" smtClean="0">
              <a:effectLst>
                <a:outerShdw blurRad="38100" dist="38100" dir="2700000" algn="tl">
                  <a:srgbClr val="000000">
                    <a:alpha val="43137"/>
                  </a:srgbClr>
                </a:outerShdw>
              </a:effectLst>
            </a:endParaRPr>
          </a:p>
          <a:p>
            <a:endParaRPr lang="en-ZA" sz="4000" b="1" dirty="0">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077200" cy="13911501"/>
          </a:xfrm>
          <a:prstGeom prst="rect">
            <a:avLst/>
          </a:prstGeom>
          <a:noFill/>
        </p:spPr>
        <p:txBody>
          <a:bodyPr wrap="square" rtlCol="0">
            <a:spAutoFit/>
          </a:bodyPr>
          <a:lstStyle/>
          <a:p>
            <a:r>
              <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The Sevenfold Ministry of the Samaritan</a:t>
            </a:r>
          </a:p>
          <a:p>
            <a:endParaRPr lang="en-ZA" sz="16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lvl="0" indent="-514350"/>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1. He came to where the man was.</a:t>
            </a:r>
          </a:p>
          <a:p>
            <a:pPr marL="971550" lvl="1" indent="-514350">
              <a:buAutoNum type="arabicPeriod"/>
            </a:pPr>
            <a:endParaRPr lang="en-US" sz="14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indent="-514350"/>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2. He had compassion on the man.</a:t>
            </a:r>
          </a:p>
          <a:p>
            <a:pPr marL="514350" indent="-514350"/>
            <a:endParaRPr lang="en-US" sz="14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lvl="0" indent="-514350"/>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3. He bound up the man’s wounds</a:t>
            </a: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a:t>
            </a:r>
          </a:p>
          <a:p>
            <a:pPr marL="514350" lvl="0" indent="-514350"/>
            <a:endParaRPr lang="en-US" sz="14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indent="-514350"/>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4. He poured in the wine and the oil</a:t>
            </a: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a:t>
            </a:r>
          </a:p>
          <a:p>
            <a:pPr marL="514350" indent="-514350"/>
            <a:endParaRPr lang="en-US" sz="14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indent="-514350"/>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5. He set the man on his own animal.</a:t>
            </a:r>
          </a:p>
          <a:p>
            <a:pPr marL="514350" indent="-514350"/>
            <a:endPar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indent="-514350"/>
            <a:endPar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indent="-514350"/>
            <a:endParaRPr lang="en-ZA"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lvl="0" indent="-514350"/>
            <a:endPar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lvl="0" indent="-514350"/>
            <a:endParaRPr lang="en-ZA"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indent="-514350"/>
            <a:endParaRPr lang="en-ZA" sz="3200" b="1" dirty="0" smtClean="0">
              <a:effectLst>
                <a:outerShdw blurRad="38100" dist="38100" dir="2700000" algn="tl">
                  <a:srgbClr val="000000">
                    <a:alpha val="43137"/>
                  </a:srgbClr>
                </a:outerShdw>
              </a:effectLst>
            </a:endParaRPr>
          </a:p>
          <a:p>
            <a:pPr marL="514350" lvl="0" indent="-514350">
              <a:buAutoNum type="arabicPeriod"/>
            </a:pPr>
            <a:endParaRPr lang="en-ZA" sz="3200" b="1" dirty="0" smtClean="0">
              <a:effectLst>
                <a:outerShdw blurRad="38100" dist="38100" dir="2700000" algn="tl">
                  <a:srgbClr val="000000">
                    <a:alpha val="43137"/>
                  </a:srgbClr>
                </a:outerShdw>
              </a:effectLst>
            </a:endParaRPr>
          </a:p>
          <a:p>
            <a:endParaRPr lang="en-ZA" sz="3200" b="1" dirty="0" smtClean="0">
              <a:effectLst>
                <a:outerShdw blurRad="38100" dist="38100" dir="2700000" algn="tl">
                  <a:srgbClr val="000000">
                    <a:alpha val="43137"/>
                  </a:srgbClr>
                </a:outerShdw>
              </a:effectLst>
            </a:endParaRPr>
          </a:p>
          <a:p>
            <a:pPr marL="514350" lvl="0" indent="-514350"/>
            <a:endParaRPr lang="en-ZA" sz="3200" b="1" dirty="0" smtClean="0">
              <a:effectLst>
                <a:outerShdw blurRad="38100" dist="38100" dir="2700000" algn="tl">
                  <a:srgbClr val="000000">
                    <a:alpha val="43137"/>
                  </a:srgbClr>
                </a:outerShdw>
              </a:effectLst>
            </a:endParaRPr>
          </a:p>
          <a:p>
            <a:endParaRPr lang="en-ZA" sz="4000" dirty="0" smtClean="0">
              <a:effectLst>
                <a:outerShdw blurRad="38100" dist="38100" dir="2700000" algn="tl">
                  <a:srgbClr val="000000">
                    <a:alpha val="43137"/>
                  </a:srgbClr>
                </a:outerShdw>
              </a:effectLst>
            </a:endParaRPr>
          </a:p>
          <a:p>
            <a:endParaRPr lang="en-ZA" sz="4000" dirty="0" smtClean="0">
              <a:effectLst>
                <a:outerShdw blurRad="38100" dist="38100" dir="2700000" algn="tl">
                  <a:srgbClr val="000000">
                    <a:alpha val="43137"/>
                  </a:srgbClr>
                </a:outerShdw>
              </a:effectLst>
            </a:endParaRPr>
          </a:p>
          <a:p>
            <a:pPr marL="514350" indent="-514350"/>
            <a:endParaRPr lang="en-ZA" sz="3200" b="1" dirty="0" smtClean="0"/>
          </a:p>
          <a:p>
            <a:pPr lvl="0"/>
            <a:endParaRPr lang="en-US" sz="3200" b="1" dirty="0" smtClean="0">
              <a:effectLst>
                <a:outerShdw blurRad="38100" dist="38100" dir="2700000" algn="tl">
                  <a:srgbClr val="000000">
                    <a:alpha val="43137"/>
                  </a:srgbClr>
                </a:outerShdw>
              </a:effectLst>
            </a:endParaRPr>
          </a:p>
          <a:p>
            <a:endParaRPr lang="en-ZA" sz="3200" b="1" dirty="0" smtClean="0">
              <a:effectLst>
                <a:outerShdw blurRad="38100" dist="38100" dir="2700000" algn="tl">
                  <a:srgbClr val="000000">
                    <a:alpha val="43137"/>
                  </a:srgbClr>
                </a:outerShdw>
              </a:effectLst>
            </a:endParaRPr>
          </a:p>
          <a:p>
            <a:pPr lvl="0">
              <a:buFont typeface="Arial" pitchFamily="34" charset="0"/>
              <a:buChar char="•"/>
            </a:pPr>
            <a:endParaRPr lang="en-US" sz="3200" b="1" dirty="0" smtClean="0">
              <a:effectLst>
                <a:outerShdw blurRad="38100" dist="38100" dir="2700000" algn="tl">
                  <a:srgbClr val="000000">
                    <a:alpha val="43137"/>
                  </a:srgbClr>
                </a:outerShdw>
              </a:effectLst>
            </a:endParaRPr>
          </a:p>
          <a:p>
            <a:pPr lvl="0"/>
            <a:endParaRPr lang="en-ZA" sz="3200" b="1" dirty="0" smtClean="0">
              <a:effectLst>
                <a:outerShdw blurRad="38100" dist="38100" dir="2700000" algn="tl">
                  <a:srgbClr val="000000">
                    <a:alpha val="43137"/>
                  </a:srgbClr>
                </a:outerShdw>
              </a:effectLst>
            </a:endParaRPr>
          </a:p>
          <a:p>
            <a:endParaRPr lang="en-ZA" sz="4000" b="1" dirty="0">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8077200" cy="15142607"/>
          </a:xfrm>
          <a:prstGeom prst="rect">
            <a:avLst/>
          </a:prstGeom>
          <a:noFill/>
        </p:spPr>
        <p:txBody>
          <a:bodyPr wrap="square" rtlCol="0">
            <a:spAutoFit/>
          </a:bodyPr>
          <a:lstStyle/>
          <a:p>
            <a:r>
              <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The Sevenfold Ministry of the Samaritan</a:t>
            </a:r>
          </a:p>
          <a:p>
            <a:endParaRPr lang="en-ZA" sz="14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lvl="0" indent="-514350"/>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1. He came to where the man was.</a:t>
            </a:r>
          </a:p>
          <a:p>
            <a:pPr marL="971550" lvl="1" indent="-514350">
              <a:buAutoNum type="arabicPeriod"/>
            </a:pPr>
            <a:endParaRPr lang="en-US" sz="1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indent="-514350"/>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2. He had compassion on the man.</a:t>
            </a:r>
          </a:p>
          <a:p>
            <a:pPr marL="514350" indent="-514350"/>
            <a:endParaRPr lang="en-US" sz="1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lvl="0" indent="-514350"/>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3. He bound up the man’s wounds</a:t>
            </a: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a:t>
            </a:r>
          </a:p>
          <a:p>
            <a:pPr marL="514350" lvl="0" indent="-514350"/>
            <a:endParaRPr lang="en-US" sz="1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indent="-514350"/>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4. He poured in the wine and the oil</a:t>
            </a: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a:t>
            </a:r>
          </a:p>
          <a:p>
            <a:pPr marL="514350" indent="-514350"/>
            <a:endParaRPr lang="en-US" sz="1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indent="-514350"/>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5. He set the man on his own animal</a:t>
            </a: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a:t>
            </a:r>
          </a:p>
          <a:p>
            <a:pPr marL="514350" indent="-514350"/>
            <a:endParaRPr lang="en-US" sz="1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lvl="0" indent="-514350"/>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6. He brought the man to an inn</a:t>
            </a: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a:t>
            </a:r>
          </a:p>
          <a:p>
            <a:pPr marL="514350" lvl="0" indent="-514350"/>
            <a:endParaRPr lang="en-ZA"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indent="-514350"/>
            <a:endPar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indent="-514350"/>
            <a:endPar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indent="-514350"/>
            <a:endPar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indent="-514350"/>
            <a:endParaRPr lang="en-ZA"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lvl="0" indent="-514350"/>
            <a:endPar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lvl="0" indent="-514350"/>
            <a:endParaRPr lang="en-ZA"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indent="-514350"/>
            <a:endParaRPr lang="en-ZA" sz="3200" b="1" dirty="0" smtClean="0">
              <a:effectLst>
                <a:outerShdw blurRad="38100" dist="38100" dir="2700000" algn="tl">
                  <a:srgbClr val="000000">
                    <a:alpha val="43137"/>
                  </a:srgbClr>
                </a:outerShdw>
              </a:effectLst>
            </a:endParaRPr>
          </a:p>
          <a:p>
            <a:pPr marL="514350" lvl="0" indent="-514350">
              <a:buAutoNum type="arabicPeriod"/>
            </a:pPr>
            <a:endParaRPr lang="en-ZA" sz="3200" b="1" dirty="0" smtClean="0">
              <a:effectLst>
                <a:outerShdw blurRad="38100" dist="38100" dir="2700000" algn="tl">
                  <a:srgbClr val="000000">
                    <a:alpha val="43137"/>
                  </a:srgbClr>
                </a:outerShdw>
              </a:effectLst>
            </a:endParaRPr>
          </a:p>
          <a:p>
            <a:endParaRPr lang="en-ZA" sz="3200" b="1" dirty="0" smtClean="0">
              <a:effectLst>
                <a:outerShdw blurRad="38100" dist="38100" dir="2700000" algn="tl">
                  <a:srgbClr val="000000">
                    <a:alpha val="43137"/>
                  </a:srgbClr>
                </a:outerShdw>
              </a:effectLst>
            </a:endParaRPr>
          </a:p>
          <a:p>
            <a:pPr marL="514350" lvl="0" indent="-514350"/>
            <a:endParaRPr lang="en-ZA" sz="3200" b="1" dirty="0" smtClean="0">
              <a:effectLst>
                <a:outerShdw blurRad="38100" dist="38100" dir="2700000" algn="tl">
                  <a:srgbClr val="000000">
                    <a:alpha val="43137"/>
                  </a:srgbClr>
                </a:outerShdw>
              </a:effectLst>
            </a:endParaRPr>
          </a:p>
          <a:p>
            <a:endParaRPr lang="en-ZA" sz="4000" dirty="0" smtClean="0">
              <a:effectLst>
                <a:outerShdw blurRad="38100" dist="38100" dir="2700000" algn="tl">
                  <a:srgbClr val="000000">
                    <a:alpha val="43137"/>
                  </a:srgbClr>
                </a:outerShdw>
              </a:effectLst>
            </a:endParaRPr>
          </a:p>
          <a:p>
            <a:endParaRPr lang="en-ZA" sz="4000" dirty="0" smtClean="0">
              <a:effectLst>
                <a:outerShdw blurRad="38100" dist="38100" dir="2700000" algn="tl">
                  <a:srgbClr val="000000">
                    <a:alpha val="43137"/>
                  </a:srgbClr>
                </a:outerShdw>
              </a:effectLst>
            </a:endParaRPr>
          </a:p>
          <a:p>
            <a:pPr marL="514350" indent="-514350"/>
            <a:endParaRPr lang="en-ZA" sz="3200" b="1" dirty="0" smtClean="0"/>
          </a:p>
          <a:p>
            <a:pPr lvl="0"/>
            <a:endParaRPr lang="en-US" sz="3200" b="1" dirty="0" smtClean="0">
              <a:effectLst>
                <a:outerShdw blurRad="38100" dist="38100" dir="2700000" algn="tl">
                  <a:srgbClr val="000000">
                    <a:alpha val="43137"/>
                  </a:srgbClr>
                </a:outerShdw>
              </a:effectLst>
            </a:endParaRPr>
          </a:p>
          <a:p>
            <a:endParaRPr lang="en-ZA" sz="3200" b="1" dirty="0" smtClean="0">
              <a:effectLst>
                <a:outerShdw blurRad="38100" dist="38100" dir="2700000" algn="tl">
                  <a:srgbClr val="000000">
                    <a:alpha val="43137"/>
                  </a:srgbClr>
                </a:outerShdw>
              </a:effectLst>
            </a:endParaRPr>
          </a:p>
          <a:p>
            <a:pPr lvl="0">
              <a:buFont typeface="Arial" pitchFamily="34" charset="0"/>
              <a:buChar char="•"/>
            </a:pPr>
            <a:endParaRPr lang="en-US" sz="3200" b="1" dirty="0" smtClean="0">
              <a:effectLst>
                <a:outerShdw blurRad="38100" dist="38100" dir="2700000" algn="tl">
                  <a:srgbClr val="000000">
                    <a:alpha val="43137"/>
                  </a:srgbClr>
                </a:outerShdw>
              </a:effectLst>
            </a:endParaRPr>
          </a:p>
          <a:p>
            <a:pPr lvl="0"/>
            <a:endParaRPr lang="en-ZA" sz="3200" b="1" dirty="0" smtClean="0">
              <a:effectLst>
                <a:outerShdw blurRad="38100" dist="38100" dir="2700000" algn="tl">
                  <a:srgbClr val="000000">
                    <a:alpha val="43137"/>
                  </a:srgbClr>
                </a:outerShdw>
              </a:effectLst>
            </a:endParaRPr>
          </a:p>
          <a:p>
            <a:endParaRPr lang="en-ZA" sz="4000" b="1" dirty="0">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8077200" cy="16127492"/>
          </a:xfrm>
          <a:prstGeom prst="rect">
            <a:avLst/>
          </a:prstGeom>
          <a:noFill/>
        </p:spPr>
        <p:txBody>
          <a:bodyPr wrap="square" rtlCol="0">
            <a:spAutoFit/>
          </a:bodyPr>
          <a:lstStyle/>
          <a:p>
            <a:r>
              <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The Sevenfold Ministry of the Samaritan</a:t>
            </a:r>
          </a:p>
          <a:p>
            <a:endParaRPr lang="en-ZA" sz="14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lvl="0" indent="-514350"/>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1. He came to where the man was.</a:t>
            </a:r>
          </a:p>
          <a:p>
            <a:pPr marL="971550" lvl="1" indent="-514350">
              <a:buAutoNum type="arabicPeriod"/>
            </a:pPr>
            <a:endParaRPr lang="en-US" sz="1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indent="-514350"/>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2. He had compassion on the man.</a:t>
            </a:r>
          </a:p>
          <a:p>
            <a:pPr marL="514350" indent="-514350"/>
            <a:endParaRPr lang="en-US" sz="1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lvl="0" indent="-514350"/>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3. He bound up the man’s wounds</a:t>
            </a: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a:t>
            </a:r>
          </a:p>
          <a:p>
            <a:pPr marL="514350" lvl="0" indent="-514350"/>
            <a:endParaRPr lang="en-US" sz="1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indent="-514350"/>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4. He poured in the wine and the oil</a:t>
            </a: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a:t>
            </a:r>
          </a:p>
          <a:p>
            <a:pPr marL="514350" indent="-514350"/>
            <a:endParaRPr lang="en-US" sz="1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indent="-514350"/>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5. He set the man on his own animal</a:t>
            </a: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a:t>
            </a:r>
          </a:p>
          <a:p>
            <a:pPr marL="514350" indent="-514350"/>
            <a:endParaRPr lang="en-US" sz="1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lvl="0" indent="-514350"/>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6. He brought the man to an inn</a:t>
            </a: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a:t>
            </a:r>
          </a:p>
          <a:p>
            <a:pPr marL="514350" lvl="0" indent="-514350"/>
            <a:endParaRPr lang="en-US" sz="1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indent="-514350"/>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7. He followed up on him.</a:t>
            </a:r>
            <a:endParaRPr lang="en-ZA"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lvl="0" indent="-514350"/>
            <a:endParaRPr lang="en-ZA"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indent="-514350"/>
            <a:endPar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indent="-514350"/>
            <a:endPar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indent="-514350"/>
            <a:endPar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indent="-514350"/>
            <a:endParaRPr lang="en-ZA"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lvl="0" indent="-514350"/>
            <a:endPar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lvl="0" indent="-514350"/>
            <a:endParaRPr lang="en-ZA"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indent="-514350"/>
            <a:endParaRPr lang="en-ZA" sz="3200" b="1" dirty="0" smtClean="0">
              <a:effectLst>
                <a:outerShdw blurRad="38100" dist="38100" dir="2700000" algn="tl">
                  <a:srgbClr val="000000">
                    <a:alpha val="43137"/>
                  </a:srgbClr>
                </a:outerShdw>
              </a:effectLst>
            </a:endParaRPr>
          </a:p>
          <a:p>
            <a:pPr marL="514350" lvl="0" indent="-514350">
              <a:buAutoNum type="arabicPeriod"/>
            </a:pPr>
            <a:endParaRPr lang="en-ZA" sz="3200" b="1" dirty="0" smtClean="0">
              <a:effectLst>
                <a:outerShdw blurRad="38100" dist="38100" dir="2700000" algn="tl">
                  <a:srgbClr val="000000">
                    <a:alpha val="43137"/>
                  </a:srgbClr>
                </a:outerShdw>
              </a:effectLst>
            </a:endParaRPr>
          </a:p>
          <a:p>
            <a:endParaRPr lang="en-ZA" sz="3200" b="1" dirty="0" smtClean="0">
              <a:effectLst>
                <a:outerShdw blurRad="38100" dist="38100" dir="2700000" algn="tl">
                  <a:srgbClr val="000000">
                    <a:alpha val="43137"/>
                  </a:srgbClr>
                </a:outerShdw>
              </a:effectLst>
            </a:endParaRPr>
          </a:p>
          <a:p>
            <a:pPr marL="514350" lvl="0" indent="-514350"/>
            <a:endParaRPr lang="en-ZA" sz="3200" b="1" dirty="0" smtClean="0">
              <a:effectLst>
                <a:outerShdw blurRad="38100" dist="38100" dir="2700000" algn="tl">
                  <a:srgbClr val="000000">
                    <a:alpha val="43137"/>
                  </a:srgbClr>
                </a:outerShdw>
              </a:effectLst>
            </a:endParaRPr>
          </a:p>
          <a:p>
            <a:endParaRPr lang="en-ZA" sz="4000" dirty="0" smtClean="0">
              <a:effectLst>
                <a:outerShdw blurRad="38100" dist="38100" dir="2700000" algn="tl">
                  <a:srgbClr val="000000">
                    <a:alpha val="43137"/>
                  </a:srgbClr>
                </a:outerShdw>
              </a:effectLst>
            </a:endParaRPr>
          </a:p>
          <a:p>
            <a:endParaRPr lang="en-ZA" sz="4000" dirty="0" smtClean="0">
              <a:effectLst>
                <a:outerShdw blurRad="38100" dist="38100" dir="2700000" algn="tl">
                  <a:srgbClr val="000000">
                    <a:alpha val="43137"/>
                  </a:srgbClr>
                </a:outerShdw>
              </a:effectLst>
            </a:endParaRPr>
          </a:p>
          <a:p>
            <a:pPr marL="514350" indent="-514350"/>
            <a:endParaRPr lang="en-ZA" sz="3200" b="1" dirty="0" smtClean="0"/>
          </a:p>
          <a:p>
            <a:pPr lvl="0"/>
            <a:endParaRPr lang="en-US" sz="3200" b="1" dirty="0" smtClean="0">
              <a:effectLst>
                <a:outerShdw blurRad="38100" dist="38100" dir="2700000" algn="tl">
                  <a:srgbClr val="000000">
                    <a:alpha val="43137"/>
                  </a:srgbClr>
                </a:outerShdw>
              </a:effectLst>
            </a:endParaRPr>
          </a:p>
          <a:p>
            <a:endParaRPr lang="en-ZA" sz="3200" b="1" dirty="0" smtClean="0">
              <a:effectLst>
                <a:outerShdw blurRad="38100" dist="38100" dir="2700000" algn="tl">
                  <a:srgbClr val="000000">
                    <a:alpha val="43137"/>
                  </a:srgbClr>
                </a:outerShdw>
              </a:effectLst>
            </a:endParaRPr>
          </a:p>
          <a:p>
            <a:pPr lvl="0">
              <a:buFont typeface="Arial" pitchFamily="34" charset="0"/>
              <a:buChar char="•"/>
            </a:pPr>
            <a:endParaRPr lang="en-US" sz="3200" b="1" dirty="0" smtClean="0">
              <a:effectLst>
                <a:outerShdw blurRad="38100" dist="38100" dir="2700000" algn="tl">
                  <a:srgbClr val="000000">
                    <a:alpha val="43137"/>
                  </a:srgbClr>
                </a:outerShdw>
              </a:effectLst>
            </a:endParaRPr>
          </a:p>
          <a:p>
            <a:pPr lvl="0"/>
            <a:endParaRPr lang="en-ZA" sz="3200" b="1" dirty="0" smtClean="0">
              <a:effectLst>
                <a:outerShdw blurRad="38100" dist="38100" dir="2700000" algn="tl">
                  <a:srgbClr val="000000">
                    <a:alpha val="43137"/>
                  </a:srgbClr>
                </a:outerShdw>
              </a:effectLst>
            </a:endParaRPr>
          </a:p>
          <a:p>
            <a:endParaRPr lang="en-ZA" sz="4000" b="1" dirty="0">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077200" cy="10926068"/>
          </a:xfrm>
          <a:prstGeom prst="rect">
            <a:avLst/>
          </a:prstGeom>
          <a:noFill/>
        </p:spPr>
        <p:txBody>
          <a:bodyPr wrap="square" rtlCol="0">
            <a:spAutoFit/>
          </a:bodyPr>
          <a:lstStyle/>
          <a:p>
            <a:endPar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endPar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endPar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endPar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algn="ctr"/>
            <a:r>
              <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What </a:t>
            </a:r>
            <a:r>
              <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is </a:t>
            </a:r>
            <a:r>
              <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Evangelism?</a:t>
            </a:r>
            <a:endParaRPr lang="en-ZA" sz="4000"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lvl="0"/>
            <a:endParaRPr lang="en-ZA"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endParaRPr lang="en-ZA"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lvl="0"/>
            <a:endParaRPr lang="en-ZA"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indent="-514350"/>
            <a:endParaRPr lang="en-ZA"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lvl="0" indent="-514350">
              <a:buAutoNum type="arabicPeriod"/>
            </a:pPr>
            <a:endParaRPr lang="en-ZA"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endParaRPr lang="en-ZA"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lvl="0" indent="-514350"/>
            <a:endParaRPr lang="en-ZA"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endParaRPr lang="en-ZA" sz="4000"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endParaRPr lang="en-ZA" sz="4000"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marL="514350" indent="-514350"/>
            <a:endParaRPr lang="en-ZA" sz="3200" b="1" dirty="0" smtClean="0">
              <a:effectLst>
                <a:glow rad="101600">
                  <a:schemeClr val="bg1">
                    <a:lumMod val="95000"/>
                    <a:lumOff val="5000"/>
                    <a:alpha val="60000"/>
                  </a:schemeClr>
                </a:glow>
              </a:effectLst>
              <a:latin typeface="Arial" pitchFamily="34" charset="0"/>
              <a:cs typeface="Arial" pitchFamily="34" charset="0"/>
            </a:endParaRPr>
          </a:p>
          <a:p>
            <a:pPr lvl="0"/>
            <a:endPar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endParaRPr lang="en-ZA"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lvl="0">
              <a:buFont typeface="Arial" pitchFamily="34" charset="0"/>
              <a:buChar char="•"/>
            </a:pPr>
            <a:endPar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lvl="0"/>
            <a:endParaRPr lang="en-ZA"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endParaRPr lang="en-ZA" sz="4000" b="1" dirty="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077200" cy="10187404"/>
          </a:xfrm>
          <a:prstGeom prst="rect">
            <a:avLst/>
          </a:prstGeom>
          <a:noFill/>
        </p:spPr>
        <p:txBody>
          <a:bodyPr wrap="square" rtlCol="0">
            <a:spAutoFit/>
          </a:bodyPr>
          <a:lstStyle/>
          <a:p>
            <a:r>
              <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What is </a:t>
            </a:r>
            <a:r>
              <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Evangelism?</a:t>
            </a:r>
            <a:endPar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endPar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a:buFont typeface="Arial" pitchFamily="34" charset="0"/>
              <a:buChar char="•"/>
            </a:pPr>
            <a:r>
              <a:rPr lang="en-US" sz="3200" b="1" dirty="0" smtClean="0">
                <a:effectLst>
                  <a:glow rad="101600">
                    <a:schemeClr val="bg1">
                      <a:lumMod val="95000"/>
                      <a:lumOff val="5000"/>
                      <a:alpha val="60000"/>
                    </a:schemeClr>
                  </a:glow>
                </a:effectLst>
                <a:latin typeface="Arial" pitchFamily="34" charset="0"/>
                <a:cs typeface="Arial" pitchFamily="34" charset="0"/>
              </a:rPr>
              <a:t> Evangelism involves loving people.</a:t>
            </a:r>
            <a:endParaRPr lang="en-ZA" sz="3200" b="1" dirty="0" smtClean="0">
              <a:effectLst>
                <a:glow rad="101600">
                  <a:schemeClr val="bg1">
                    <a:lumMod val="95000"/>
                    <a:lumOff val="5000"/>
                    <a:alpha val="60000"/>
                  </a:schemeClr>
                </a:glow>
              </a:effectLst>
              <a:latin typeface="Arial" pitchFamily="34" charset="0"/>
              <a:cs typeface="Arial" pitchFamily="34" charset="0"/>
            </a:endParaRPr>
          </a:p>
          <a:p>
            <a:endParaRPr lang="en-ZA" sz="4000" dirty="0" smtClean="0">
              <a:effectLst>
                <a:outerShdw blurRad="38100" dist="38100" dir="2700000" algn="tl">
                  <a:srgbClr val="000000">
                    <a:alpha val="43137"/>
                  </a:srgbClr>
                </a:outerShdw>
              </a:effectLst>
            </a:endParaRPr>
          </a:p>
          <a:p>
            <a:pPr lvl="0"/>
            <a:endParaRPr lang="en-ZA" sz="3200" b="1" dirty="0" smtClean="0">
              <a:effectLst>
                <a:outerShdw blurRad="38100" dist="38100" dir="2700000" algn="tl">
                  <a:srgbClr val="000000">
                    <a:alpha val="43137"/>
                  </a:srgbClr>
                </a:outerShdw>
              </a:effectLst>
            </a:endParaRPr>
          </a:p>
          <a:p>
            <a:endParaRPr lang="en-ZA" sz="3200" b="1" dirty="0" smtClean="0">
              <a:effectLst>
                <a:outerShdw blurRad="38100" dist="38100" dir="2700000" algn="tl">
                  <a:srgbClr val="000000">
                    <a:alpha val="43137"/>
                  </a:srgbClr>
                </a:outerShdw>
              </a:effectLst>
            </a:endParaRPr>
          </a:p>
          <a:p>
            <a:pPr lvl="0"/>
            <a:endParaRPr lang="en-ZA" sz="3200" b="1" dirty="0" smtClean="0">
              <a:effectLst>
                <a:outerShdw blurRad="38100" dist="38100" dir="2700000" algn="tl">
                  <a:srgbClr val="000000">
                    <a:alpha val="43137"/>
                  </a:srgbClr>
                </a:outerShdw>
              </a:effectLst>
            </a:endParaRPr>
          </a:p>
          <a:p>
            <a:pPr marL="514350" indent="-514350"/>
            <a:endParaRPr lang="en-ZA" sz="3200" b="1" dirty="0" smtClean="0">
              <a:effectLst>
                <a:outerShdw blurRad="38100" dist="38100" dir="2700000" algn="tl">
                  <a:srgbClr val="000000">
                    <a:alpha val="43137"/>
                  </a:srgbClr>
                </a:outerShdw>
              </a:effectLst>
            </a:endParaRPr>
          </a:p>
          <a:p>
            <a:pPr marL="514350" lvl="0" indent="-514350">
              <a:buAutoNum type="arabicPeriod"/>
            </a:pPr>
            <a:endParaRPr lang="en-ZA" sz="3200" b="1" dirty="0" smtClean="0">
              <a:effectLst>
                <a:outerShdw blurRad="38100" dist="38100" dir="2700000" algn="tl">
                  <a:srgbClr val="000000">
                    <a:alpha val="43137"/>
                  </a:srgbClr>
                </a:outerShdw>
              </a:effectLst>
            </a:endParaRPr>
          </a:p>
          <a:p>
            <a:endParaRPr lang="en-ZA" sz="3200" b="1" dirty="0" smtClean="0">
              <a:effectLst>
                <a:outerShdw blurRad="38100" dist="38100" dir="2700000" algn="tl">
                  <a:srgbClr val="000000">
                    <a:alpha val="43137"/>
                  </a:srgbClr>
                </a:outerShdw>
              </a:effectLst>
            </a:endParaRPr>
          </a:p>
          <a:p>
            <a:pPr marL="514350" lvl="0" indent="-514350"/>
            <a:endParaRPr lang="en-ZA" sz="3200" b="1" dirty="0" smtClean="0">
              <a:effectLst>
                <a:outerShdw blurRad="38100" dist="38100" dir="2700000" algn="tl">
                  <a:srgbClr val="000000">
                    <a:alpha val="43137"/>
                  </a:srgbClr>
                </a:outerShdw>
              </a:effectLst>
            </a:endParaRPr>
          </a:p>
          <a:p>
            <a:endParaRPr lang="en-ZA" sz="4000" dirty="0" smtClean="0">
              <a:effectLst>
                <a:outerShdw blurRad="38100" dist="38100" dir="2700000" algn="tl">
                  <a:srgbClr val="000000">
                    <a:alpha val="43137"/>
                  </a:srgbClr>
                </a:outerShdw>
              </a:effectLst>
            </a:endParaRPr>
          </a:p>
          <a:p>
            <a:endParaRPr lang="en-ZA" sz="4000" dirty="0" smtClean="0">
              <a:effectLst>
                <a:outerShdw blurRad="38100" dist="38100" dir="2700000" algn="tl">
                  <a:srgbClr val="000000">
                    <a:alpha val="43137"/>
                  </a:srgbClr>
                </a:outerShdw>
              </a:effectLst>
            </a:endParaRPr>
          </a:p>
          <a:p>
            <a:pPr marL="514350" indent="-514350"/>
            <a:endParaRPr lang="en-ZA" sz="3200" b="1" dirty="0" smtClean="0"/>
          </a:p>
          <a:p>
            <a:pPr lvl="0"/>
            <a:endParaRPr lang="en-US" sz="3200" b="1" dirty="0" smtClean="0">
              <a:effectLst>
                <a:outerShdw blurRad="38100" dist="38100" dir="2700000" algn="tl">
                  <a:srgbClr val="000000">
                    <a:alpha val="43137"/>
                  </a:srgbClr>
                </a:outerShdw>
              </a:effectLst>
            </a:endParaRPr>
          </a:p>
          <a:p>
            <a:endParaRPr lang="en-ZA" sz="3200" b="1" dirty="0" smtClean="0">
              <a:effectLst>
                <a:outerShdw blurRad="38100" dist="38100" dir="2700000" algn="tl">
                  <a:srgbClr val="000000">
                    <a:alpha val="43137"/>
                  </a:srgbClr>
                </a:outerShdw>
              </a:effectLst>
            </a:endParaRPr>
          </a:p>
          <a:p>
            <a:pPr lvl="0">
              <a:buFont typeface="Arial" pitchFamily="34" charset="0"/>
              <a:buChar char="•"/>
            </a:pPr>
            <a:endParaRPr lang="en-US" sz="3200" b="1" dirty="0" smtClean="0">
              <a:effectLst>
                <a:outerShdw blurRad="38100" dist="38100" dir="2700000" algn="tl">
                  <a:srgbClr val="000000">
                    <a:alpha val="43137"/>
                  </a:srgbClr>
                </a:outerShdw>
              </a:effectLst>
            </a:endParaRPr>
          </a:p>
          <a:p>
            <a:pPr lvl="0"/>
            <a:endParaRPr lang="en-ZA" sz="3200" b="1" dirty="0" smtClean="0">
              <a:effectLst>
                <a:outerShdw blurRad="38100" dist="38100" dir="2700000" algn="tl">
                  <a:srgbClr val="000000">
                    <a:alpha val="43137"/>
                  </a:srgbClr>
                </a:outerShdw>
              </a:effectLst>
            </a:endParaRPr>
          </a:p>
          <a:p>
            <a:endParaRPr lang="en-ZA" sz="4000" b="1" dirty="0">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077200" cy="12157174"/>
          </a:xfrm>
          <a:prstGeom prst="rect">
            <a:avLst/>
          </a:prstGeom>
          <a:noFill/>
        </p:spPr>
        <p:txBody>
          <a:bodyPr wrap="square" rtlCol="0">
            <a:spAutoFit/>
          </a:bodyPr>
          <a:lstStyle/>
          <a:p>
            <a:r>
              <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What is </a:t>
            </a:r>
            <a:r>
              <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Evangelism?</a:t>
            </a:r>
            <a:endPar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endPar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a:buFont typeface="Arial" pitchFamily="34" charset="0"/>
              <a:buChar char="•"/>
            </a:pPr>
            <a:r>
              <a:rPr lang="en-US" sz="3200" b="1" dirty="0" smtClean="0">
                <a:effectLst>
                  <a:glow rad="101600">
                    <a:schemeClr val="bg1">
                      <a:lumMod val="95000"/>
                      <a:lumOff val="5000"/>
                      <a:alpha val="60000"/>
                    </a:schemeClr>
                  </a:glow>
                </a:effectLst>
                <a:latin typeface="Arial" pitchFamily="34" charset="0"/>
                <a:cs typeface="Arial" pitchFamily="34" charset="0"/>
              </a:rPr>
              <a:t> Evangelism involves loving people.</a:t>
            </a:r>
          </a:p>
          <a:p>
            <a:pPr>
              <a:buFont typeface="Arial" pitchFamily="34" charset="0"/>
              <a:buChar char="•"/>
            </a:pPr>
            <a:endParaRPr lang="en-US" sz="3200" b="1" dirty="0" smtClean="0">
              <a:effectLst>
                <a:glow rad="101600">
                  <a:schemeClr val="bg1">
                    <a:lumMod val="95000"/>
                    <a:lumOff val="5000"/>
                    <a:alpha val="60000"/>
                  </a:schemeClr>
                </a:glow>
              </a:effectLst>
              <a:latin typeface="Arial" pitchFamily="34" charset="0"/>
              <a:cs typeface="Arial" pitchFamily="34" charset="0"/>
            </a:endParaRPr>
          </a:p>
          <a:p>
            <a:pPr>
              <a:buFont typeface="Arial" pitchFamily="34" charset="0"/>
              <a:buChar char="•"/>
            </a:pP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Evangelism involves meeting </a:t>
            </a: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both</a:t>
            </a:r>
          </a:p>
          <a:p>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natural </a:t>
            </a: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and spiritual needs.</a:t>
            </a:r>
            <a:endParaRPr lang="en-ZA"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a:buFont typeface="Arial" pitchFamily="34" charset="0"/>
              <a:buChar char="•"/>
            </a:pPr>
            <a:endParaRPr lang="en-ZA" sz="3200" b="1" dirty="0" smtClean="0"/>
          </a:p>
          <a:p>
            <a:endParaRPr lang="en-ZA" sz="4000" dirty="0" smtClean="0">
              <a:effectLst>
                <a:outerShdw blurRad="38100" dist="38100" dir="2700000" algn="tl">
                  <a:srgbClr val="000000">
                    <a:alpha val="43137"/>
                  </a:srgbClr>
                </a:outerShdw>
              </a:effectLst>
            </a:endParaRPr>
          </a:p>
          <a:p>
            <a:pPr lvl="0"/>
            <a:endParaRPr lang="en-ZA" sz="3200" b="1" dirty="0" smtClean="0">
              <a:effectLst>
                <a:outerShdw blurRad="38100" dist="38100" dir="2700000" algn="tl">
                  <a:srgbClr val="000000">
                    <a:alpha val="43137"/>
                  </a:srgbClr>
                </a:outerShdw>
              </a:effectLst>
            </a:endParaRPr>
          </a:p>
          <a:p>
            <a:endParaRPr lang="en-ZA" sz="3200" b="1" dirty="0" smtClean="0">
              <a:effectLst>
                <a:outerShdw blurRad="38100" dist="38100" dir="2700000" algn="tl">
                  <a:srgbClr val="000000">
                    <a:alpha val="43137"/>
                  </a:srgbClr>
                </a:outerShdw>
              </a:effectLst>
            </a:endParaRPr>
          </a:p>
          <a:p>
            <a:pPr lvl="0"/>
            <a:endParaRPr lang="en-ZA" sz="3200" b="1" dirty="0" smtClean="0">
              <a:effectLst>
                <a:outerShdw blurRad="38100" dist="38100" dir="2700000" algn="tl">
                  <a:srgbClr val="000000">
                    <a:alpha val="43137"/>
                  </a:srgbClr>
                </a:outerShdw>
              </a:effectLst>
            </a:endParaRPr>
          </a:p>
          <a:p>
            <a:pPr marL="514350" indent="-514350"/>
            <a:endParaRPr lang="en-ZA" sz="3200" b="1" dirty="0" smtClean="0">
              <a:effectLst>
                <a:outerShdw blurRad="38100" dist="38100" dir="2700000" algn="tl">
                  <a:srgbClr val="000000">
                    <a:alpha val="43137"/>
                  </a:srgbClr>
                </a:outerShdw>
              </a:effectLst>
            </a:endParaRPr>
          </a:p>
          <a:p>
            <a:pPr marL="514350" lvl="0" indent="-514350">
              <a:buAutoNum type="arabicPeriod"/>
            </a:pPr>
            <a:endParaRPr lang="en-ZA" sz="3200" b="1" dirty="0" smtClean="0">
              <a:effectLst>
                <a:outerShdw blurRad="38100" dist="38100" dir="2700000" algn="tl">
                  <a:srgbClr val="000000">
                    <a:alpha val="43137"/>
                  </a:srgbClr>
                </a:outerShdw>
              </a:effectLst>
            </a:endParaRPr>
          </a:p>
          <a:p>
            <a:endParaRPr lang="en-ZA" sz="3200" b="1" dirty="0" smtClean="0">
              <a:effectLst>
                <a:outerShdw blurRad="38100" dist="38100" dir="2700000" algn="tl">
                  <a:srgbClr val="000000">
                    <a:alpha val="43137"/>
                  </a:srgbClr>
                </a:outerShdw>
              </a:effectLst>
            </a:endParaRPr>
          </a:p>
          <a:p>
            <a:pPr marL="514350" lvl="0" indent="-514350"/>
            <a:endParaRPr lang="en-ZA" sz="3200" b="1" dirty="0" smtClean="0">
              <a:effectLst>
                <a:outerShdw blurRad="38100" dist="38100" dir="2700000" algn="tl">
                  <a:srgbClr val="000000">
                    <a:alpha val="43137"/>
                  </a:srgbClr>
                </a:outerShdw>
              </a:effectLst>
            </a:endParaRPr>
          </a:p>
          <a:p>
            <a:endParaRPr lang="en-ZA" sz="4000" dirty="0" smtClean="0">
              <a:effectLst>
                <a:outerShdw blurRad="38100" dist="38100" dir="2700000" algn="tl">
                  <a:srgbClr val="000000">
                    <a:alpha val="43137"/>
                  </a:srgbClr>
                </a:outerShdw>
              </a:effectLst>
            </a:endParaRPr>
          </a:p>
          <a:p>
            <a:endParaRPr lang="en-ZA" sz="4000" dirty="0" smtClean="0">
              <a:effectLst>
                <a:outerShdw blurRad="38100" dist="38100" dir="2700000" algn="tl">
                  <a:srgbClr val="000000">
                    <a:alpha val="43137"/>
                  </a:srgbClr>
                </a:outerShdw>
              </a:effectLst>
            </a:endParaRPr>
          </a:p>
          <a:p>
            <a:pPr marL="514350" indent="-514350"/>
            <a:endParaRPr lang="en-ZA" sz="3200" b="1" dirty="0" smtClean="0"/>
          </a:p>
          <a:p>
            <a:pPr lvl="0"/>
            <a:endParaRPr lang="en-US" sz="3200" b="1" dirty="0" smtClean="0">
              <a:effectLst>
                <a:outerShdw blurRad="38100" dist="38100" dir="2700000" algn="tl">
                  <a:srgbClr val="000000">
                    <a:alpha val="43137"/>
                  </a:srgbClr>
                </a:outerShdw>
              </a:effectLst>
            </a:endParaRPr>
          </a:p>
          <a:p>
            <a:endParaRPr lang="en-ZA" sz="3200" b="1" dirty="0" smtClean="0">
              <a:effectLst>
                <a:outerShdw blurRad="38100" dist="38100" dir="2700000" algn="tl">
                  <a:srgbClr val="000000">
                    <a:alpha val="43137"/>
                  </a:srgbClr>
                </a:outerShdw>
              </a:effectLst>
            </a:endParaRPr>
          </a:p>
          <a:p>
            <a:pPr lvl="0">
              <a:buFont typeface="Arial" pitchFamily="34" charset="0"/>
              <a:buChar char="•"/>
            </a:pPr>
            <a:endParaRPr lang="en-US" sz="3200" b="1" dirty="0" smtClean="0">
              <a:effectLst>
                <a:outerShdw blurRad="38100" dist="38100" dir="2700000" algn="tl">
                  <a:srgbClr val="000000">
                    <a:alpha val="43137"/>
                  </a:srgbClr>
                </a:outerShdw>
              </a:effectLst>
            </a:endParaRPr>
          </a:p>
          <a:p>
            <a:pPr lvl="0"/>
            <a:endParaRPr lang="en-ZA" sz="3200" b="1" dirty="0" smtClean="0">
              <a:effectLst>
                <a:outerShdw blurRad="38100" dist="38100" dir="2700000" algn="tl">
                  <a:srgbClr val="000000">
                    <a:alpha val="43137"/>
                  </a:srgbClr>
                </a:outerShdw>
              </a:effectLst>
            </a:endParaRPr>
          </a:p>
          <a:p>
            <a:endParaRPr lang="en-ZA" sz="4000" b="1" dirty="0">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077200" cy="13572946"/>
          </a:xfrm>
          <a:prstGeom prst="rect">
            <a:avLst/>
          </a:prstGeom>
          <a:noFill/>
        </p:spPr>
        <p:txBody>
          <a:bodyPr wrap="square" rtlCol="0">
            <a:spAutoFit/>
          </a:bodyPr>
          <a:lstStyle/>
          <a:p>
            <a:r>
              <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What is Evangelism</a:t>
            </a:r>
          </a:p>
          <a:p>
            <a:endParaRPr lang="en-US" sz="40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a:buFont typeface="Arial" pitchFamily="34" charset="0"/>
              <a:buChar char="•"/>
            </a:pPr>
            <a:r>
              <a:rPr lang="en-US" sz="3200" b="1" dirty="0" smtClean="0">
                <a:effectLst>
                  <a:glow rad="101600">
                    <a:schemeClr val="bg1">
                      <a:lumMod val="95000"/>
                      <a:lumOff val="5000"/>
                      <a:alpha val="60000"/>
                    </a:schemeClr>
                  </a:glow>
                </a:effectLst>
                <a:latin typeface="Arial" pitchFamily="34" charset="0"/>
                <a:cs typeface="Arial" pitchFamily="34" charset="0"/>
              </a:rPr>
              <a:t> Evangelism involves loving people.</a:t>
            </a:r>
          </a:p>
          <a:p>
            <a:pPr>
              <a:buFont typeface="Arial" pitchFamily="34" charset="0"/>
              <a:buChar char="•"/>
            </a:pPr>
            <a:endParaRPr lang="en-US" sz="1400" b="1" dirty="0" smtClean="0">
              <a:effectLst>
                <a:glow rad="101600">
                  <a:schemeClr val="bg1">
                    <a:lumMod val="95000"/>
                    <a:lumOff val="5000"/>
                    <a:alpha val="60000"/>
                  </a:schemeClr>
                </a:glow>
              </a:effectLst>
              <a:latin typeface="Arial" pitchFamily="34" charset="0"/>
              <a:cs typeface="Arial" pitchFamily="34" charset="0"/>
            </a:endParaRPr>
          </a:p>
          <a:p>
            <a:pPr>
              <a:buFont typeface="Arial" pitchFamily="34" charset="0"/>
              <a:buChar char="•"/>
            </a:pP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Evangelism involves meeting </a:t>
            </a: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both</a:t>
            </a:r>
          </a:p>
          <a:p>
            <a:r>
              <a:rPr lang="en-US" sz="3200" b="1"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a:t>
            </a:r>
            <a:r>
              <a:rPr lang="en-US" sz="3200" b="1"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a:t>
            </a: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natural </a:t>
            </a: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and spiritual needs.</a:t>
            </a:r>
          </a:p>
          <a:p>
            <a:endParaRPr lang="en-US" sz="14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pPr>
              <a:buFont typeface="Arial" pitchFamily="34" charset="0"/>
              <a:buChar char="•"/>
            </a:pP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Evangelism involves being ready </a:t>
            </a: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with</a:t>
            </a:r>
          </a:p>
          <a:p>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a:t>
            </a: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the </a:t>
            </a:r>
            <a:r>
              <a:rPr lang="en-US"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gospel to those who are open.</a:t>
            </a:r>
            <a:endParaRPr lang="en-ZA" sz="32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endParaRPr lang="en-ZA" sz="3200" b="1" dirty="0" smtClean="0">
              <a:effectLst>
                <a:outerShdw blurRad="38100" dist="38100" dir="2700000" algn="tl">
                  <a:srgbClr val="000000">
                    <a:alpha val="43137"/>
                  </a:srgbClr>
                </a:outerShdw>
              </a:effectLst>
            </a:endParaRPr>
          </a:p>
          <a:p>
            <a:pPr>
              <a:buFont typeface="Arial" pitchFamily="34" charset="0"/>
              <a:buChar char="•"/>
            </a:pPr>
            <a:endParaRPr lang="en-ZA" sz="3200" b="1" dirty="0" smtClean="0"/>
          </a:p>
          <a:p>
            <a:endParaRPr lang="en-ZA" sz="4000" dirty="0" smtClean="0">
              <a:effectLst>
                <a:outerShdw blurRad="38100" dist="38100" dir="2700000" algn="tl">
                  <a:srgbClr val="000000">
                    <a:alpha val="43137"/>
                  </a:srgbClr>
                </a:outerShdw>
              </a:effectLst>
            </a:endParaRPr>
          </a:p>
          <a:p>
            <a:pPr lvl="0"/>
            <a:endParaRPr lang="en-ZA" sz="3200" b="1" dirty="0" smtClean="0">
              <a:effectLst>
                <a:outerShdw blurRad="38100" dist="38100" dir="2700000" algn="tl">
                  <a:srgbClr val="000000">
                    <a:alpha val="43137"/>
                  </a:srgbClr>
                </a:outerShdw>
              </a:effectLst>
            </a:endParaRPr>
          </a:p>
          <a:p>
            <a:endParaRPr lang="en-ZA" sz="3200" b="1" dirty="0" smtClean="0">
              <a:effectLst>
                <a:outerShdw blurRad="38100" dist="38100" dir="2700000" algn="tl">
                  <a:srgbClr val="000000">
                    <a:alpha val="43137"/>
                  </a:srgbClr>
                </a:outerShdw>
              </a:effectLst>
            </a:endParaRPr>
          </a:p>
          <a:p>
            <a:pPr lvl="0"/>
            <a:endParaRPr lang="en-ZA" sz="3200" b="1" dirty="0" smtClean="0">
              <a:effectLst>
                <a:outerShdw blurRad="38100" dist="38100" dir="2700000" algn="tl">
                  <a:srgbClr val="000000">
                    <a:alpha val="43137"/>
                  </a:srgbClr>
                </a:outerShdw>
              </a:effectLst>
            </a:endParaRPr>
          </a:p>
          <a:p>
            <a:pPr marL="514350" indent="-514350"/>
            <a:endParaRPr lang="en-ZA" sz="3200" b="1" dirty="0" smtClean="0">
              <a:effectLst>
                <a:outerShdw blurRad="38100" dist="38100" dir="2700000" algn="tl">
                  <a:srgbClr val="000000">
                    <a:alpha val="43137"/>
                  </a:srgbClr>
                </a:outerShdw>
              </a:effectLst>
            </a:endParaRPr>
          </a:p>
          <a:p>
            <a:pPr marL="514350" lvl="0" indent="-514350">
              <a:buAutoNum type="arabicPeriod"/>
            </a:pPr>
            <a:endParaRPr lang="en-ZA" sz="3200" b="1" dirty="0" smtClean="0">
              <a:effectLst>
                <a:outerShdw blurRad="38100" dist="38100" dir="2700000" algn="tl">
                  <a:srgbClr val="000000">
                    <a:alpha val="43137"/>
                  </a:srgbClr>
                </a:outerShdw>
              </a:effectLst>
            </a:endParaRPr>
          </a:p>
          <a:p>
            <a:endParaRPr lang="en-ZA" sz="3200" b="1" dirty="0" smtClean="0">
              <a:effectLst>
                <a:outerShdw blurRad="38100" dist="38100" dir="2700000" algn="tl">
                  <a:srgbClr val="000000">
                    <a:alpha val="43137"/>
                  </a:srgbClr>
                </a:outerShdw>
              </a:effectLst>
            </a:endParaRPr>
          </a:p>
          <a:p>
            <a:pPr marL="514350" lvl="0" indent="-514350"/>
            <a:endParaRPr lang="en-ZA" sz="3200" b="1" dirty="0" smtClean="0">
              <a:effectLst>
                <a:outerShdw blurRad="38100" dist="38100" dir="2700000" algn="tl">
                  <a:srgbClr val="000000">
                    <a:alpha val="43137"/>
                  </a:srgbClr>
                </a:outerShdw>
              </a:effectLst>
            </a:endParaRPr>
          </a:p>
          <a:p>
            <a:endParaRPr lang="en-ZA" sz="4000" dirty="0" smtClean="0">
              <a:effectLst>
                <a:outerShdw blurRad="38100" dist="38100" dir="2700000" algn="tl">
                  <a:srgbClr val="000000">
                    <a:alpha val="43137"/>
                  </a:srgbClr>
                </a:outerShdw>
              </a:effectLst>
            </a:endParaRPr>
          </a:p>
          <a:p>
            <a:endParaRPr lang="en-ZA" sz="4000" dirty="0" smtClean="0">
              <a:effectLst>
                <a:outerShdw blurRad="38100" dist="38100" dir="2700000" algn="tl">
                  <a:srgbClr val="000000">
                    <a:alpha val="43137"/>
                  </a:srgbClr>
                </a:outerShdw>
              </a:effectLst>
            </a:endParaRPr>
          </a:p>
          <a:p>
            <a:pPr marL="514350" indent="-514350"/>
            <a:endParaRPr lang="en-ZA" sz="3200" b="1" dirty="0" smtClean="0"/>
          </a:p>
          <a:p>
            <a:pPr lvl="0"/>
            <a:endParaRPr lang="en-US" sz="3200" b="1" dirty="0" smtClean="0">
              <a:effectLst>
                <a:outerShdw blurRad="38100" dist="38100" dir="2700000" algn="tl">
                  <a:srgbClr val="000000">
                    <a:alpha val="43137"/>
                  </a:srgbClr>
                </a:outerShdw>
              </a:effectLst>
            </a:endParaRPr>
          </a:p>
          <a:p>
            <a:endParaRPr lang="en-ZA" sz="3200" b="1" dirty="0" smtClean="0">
              <a:effectLst>
                <a:outerShdw blurRad="38100" dist="38100" dir="2700000" algn="tl">
                  <a:srgbClr val="000000">
                    <a:alpha val="43137"/>
                  </a:srgbClr>
                </a:outerShdw>
              </a:effectLst>
            </a:endParaRPr>
          </a:p>
          <a:p>
            <a:pPr lvl="0">
              <a:buFont typeface="Arial" pitchFamily="34" charset="0"/>
              <a:buChar char="•"/>
            </a:pPr>
            <a:endParaRPr lang="en-US" sz="3200" b="1" dirty="0" smtClean="0">
              <a:effectLst>
                <a:outerShdw blurRad="38100" dist="38100" dir="2700000" algn="tl">
                  <a:srgbClr val="000000">
                    <a:alpha val="43137"/>
                  </a:srgbClr>
                </a:outerShdw>
              </a:effectLst>
            </a:endParaRPr>
          </a:p>
          <a:p>
            <a:pPr lvl="0"/>
            <a:endParaRPr lang="en-ZA" sz="3200" b="1" dirty="0" smtClean="0">
              <a:effectLst>
                <a:outerShdw blurRad="38100" dist="38100" dir="2700000" algn="tl">
                  <a:srgbClr val="000000">
                    <a:alpha val="43137"/>
                  </a:srgbClr>
                </a:outerShdw>
              </a:effectLst>
            </a:endParaRPr>
          </a:p>
          <a:p>
            <a:endParaRPr lang="en-ZA" sz="4000" b="1" dirty="0">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153400" cy="4093428"/>
          </a:xfrm>
          <a:prstGeom prst="rect">
            <a:avLst/>
          </a:prstGeom>
          <a:noFill/>
        </p:spPr>
        <p:txBody>
          <a:bodyPr wrap="square" rtlCol="0">
            <a:spAutoFit/>
          </a:bodyPr>
          <a:lstStyle/>
          <a:p>
            <a:r>
              <a:rPr lang="en-US" sz="3200"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Luke 10:25-37 cont’</a:t>
            </a:r>
            <a:endParaRPr lang="en-ZA" sz="3200"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r>
              <a:rPr lang="en-US" sz="1200" b="1" i="1" dirty="0" smtClean="0">
                <a:effectLst>
                  <a:outerShdw blurRad="38100" dist="38100" dir="2700000" algn="tl">
                    <a:srgbClr val="000000">
                      <a:alpha val="43137"/>
                    </a:srgbClr>
                  </a:outerShdw>
                </a:effectLst>
              </a:rPr>
              <a:t> </a:t>
            </a:r>
            <a:endParaRPr lang="en-ZA" sz="1200" b="1" i="1" dirty="0" smtClean="0">
              <a:effectLst>
                <a:outerShdw blurRad="38100" dist="38100" dir="2700000" algn="tl">
                  <a:srgbClr val="000000">
                    <a:alpha val="43137"/>
                  </a:srgbClr>
                </a:outerShdw>
              </a:effectLst>
            </a:endParaRPr>
          </a:p>
          <a:p>
            <a:r>
              <a:rPr lang="en-US" sz="3600" i="1" baseline="30000"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31</a:t>
            </a:r>
            <a:r>
              <a:rPr lang="en-US" sz="3600" i="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Now by chance a certain priest came down that road. And when he saw him, he passed by on the other side. </a:t>
            </a:r>
            <a:r>
              <a:rPr lang="en-US" sz="3600" i="1" baseline="30000"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32</a:t>
            </a:r>
            <a:r>
              <a:rPr lang="en-US" sz="3600" i="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a:t>
            </a:r>
            <a:r>
              <a:rPr lang="en-US" sz="3600" i="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Likewise a Levite, when he arrived at the place, came and looked, and passed by on the other side.</a:t>
            </a:r>
            <a:endParaRPr lang="en-US" sz="3600" i="1" dirty="0" smtClean="0">
              <a:ln w="18415" cmpd="sng">
                <a:solidFill>
                  <a:srgbClr val="FFFFFF"/>
                </a:solidFill>
                <a:prstDash val="solid"/>
              </a:ln>
              <a:solidFill>
                <a:srgbClr val="FFFFFF"/>
              </a:solidFill>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4648200"/>
            <a:ext cx="8686800" cy="10064294"/>
          </a:xfrm>
          <a:prstGeom prst="rect">
            <a:avLst/>
          </a:prstGeom>
          <a:noFill/>
        </p:spPr>
        <p:txBody>
          <a:bodyPr wrap="square" rtlCol="0">
            <a:spAutoFit/>
          </a:bodyPr>
          <a:lstStyle/>
          <a:p>
            <a:pPr algn="ctr"/>
            <a:r>
              <a:rPr lang="en-US" sz="4400" b="1" i="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“Go and do likewise!”  </a:t>
            </a:r>
            <a:r>
              <a:rPr lang="en-US" sz="44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--Jesus</a:t>
            </a:r>
            <a:endParaRPr lang="en-ZA" sz="4400" b="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endParaRPr lang="en-ZA" sz="3200" b="1" dirty="0" smtClean="0">
              <a:effectLst>
                <a:outerShdw blurRad="38100" dist="38100" dir="2700000" algn="tl">
                  <a:srgbClr val="000000">
                    <a:alpha val="43137"/>
                  </a:srgbClr>
                </a:outerShdw>
              </a:effectLst>
            </a:endParaRPr>
          </a:p>
          <a:p>
            <a:pPr>
              <a:buFont typeface="Arial" pitchFamily="34" charset="0"/>
              <a:buChar char="•"/>
            </a:pPr>
            <a:endParaRPr lang="en-ZA" sz="3200" b="1" dirty="0" smtClean="0"/>
          </a:p>
          <a:p>
            <a:endParaRPr lang="en-ZA" sz="4000" dirty="0" smtClean="0">
              <a:effectLst>
                <a:outerShdw blurRad="38100" dist="38100" dir="2700000" algn="tl">
                  <a:srgbClr val="000000">
                    <a:alpha val="43137"/>
                  </a:srgbClr>
                </a:outerShdw>
              </a:effectLst>
            </a:endParaRPr>
          </a:p>
          <a:p>
            <a:pPr lvl="0"/>
            <a:endParaRPr lang="en-ZA" sz="3200" b="1" dirty="0" smtClean="0">
              <a:effectLst>
                <a:outerShdw blurRad="38100" dist="38100" dir="2700000" algn="tl">
                  <a:srgbClr val="000000">
                    <a:alpha val="43137"/>
                  </a:srgbClr>
                </a:outerShdw>
              </a:effectLst>
            </a:endParaRPr>
          </a:p>
          <a:p>
            <a:endParaRPr lang="en-ZA" sz="3200" b="1" dirty="0" smtClean="0">
              <a:effectLst>
                <a:outerShdw blurRad="38100" dist="38100" dir="2700000" algn="tl">
                  <a:srgbClr val="000000">
                    <a:alpha val="43137"/>
                  </a:srgbClr>
                </a:outerShdw>
              </a:effectLst>
            </a:endParaRPr>
          </a:p>
          <a:p>
            <a:pPr lvl="0"/>
            <a:endParaRPr lang="en-ZA" sz="3200" b="1" dirty="0" smtClean="0">
              <a:effectLst>
                <a:outerShdw blurRad="38100" dist="38100" dir="2700000" algn="tl">
                  <a:srgbClr val="000000">
                    <a:alpha val="43137"/>
                  </a:srgbClr>
                </a:outerShdw>
              </a:effectLst>
            </a:endParaRPr>
          </a:p>
          <a:p>
            <a:pPr marL="514350" indent="-514350"/>
            <a:endParaRPr lang="en-ZA" sz="3200" b="1" dirty="0" smtClean="0">
              <a:effectLst>
                <a:outerShdw blurRad="38100" dist="38100" dir="2700000" algn="tl">
                  <a:srgbClr val="000000">
                    <a:alpha val="43137"/>
                  </a:srgbClr>
                </a:outerShdw>
              </a:effectLst>
            </a:endParaRPr>
          </a:p>
          <a:p>
            <a:pPr marL="514350" lvl="0" indent="-514350">
              <a:buAutoNum type="arabicPeriod"/>
            </a:pPr>
            <a:endParaRPr lang="en-ZA" sz="3200" b="1" dirty="0" smtClean="0">
              <a:effectLst>
                <a:outerShdw blurRad="38100" dist="38100" dir="2700000" algn="tl">
                  <a:srgbClr val="000000">
                    <a:alpha val="43137"/>
                  </a:srgbClr>
                </a:outerShdw>
              </a:effectLst>
            </a:endParaRPr>
          </a:p>
          <a:p>
            <a:endParaRPr lang="en-ZA" sz="3200" b="1" dirty="0" smtClean="0">
              <a:effectLst>
                <a:outerShdw blurRad="38100" dist="38100" dir="2700000" algn="tl">
                  <a:srgbClr val="000000">
                    <a:alpha val="43137"/>
                  </a:srgbClr>
                </a:outerShdw>
              </a:effectLst>
            </a:endParaRPr>
          </a:p>
          <a:p>
            <a:pPr marL="514350" lvl="0" indent="-514350"/>
            <a:endParaRPr lang="en-ZA" sz="3200" b="1" dirty="0" smtClean="0">
              <a:effectLst>
                <a:outerShdw blurRad="38100" dist="38100" dir="2700000" algn="tl">
                  <a:srgbClr val="000000">
                    <a:alpha val="43137"/>
                  </a:srgbClr>
                </a:outerShdw>
              </a:effectLst>
            </a:endParaRPr>
          </a:p>
          <a:p>
            <a:endParaRPr lang="en-ZA" sz="4000" dirty="0" smtClean="0">
              <a:effectLst>
                <a:outerShdw blurRad="38100" dist="38100" dir="2700000" algn="tl">
                  <a:srgbClr val="000000">
                    <a:alpha val="43137"/>
                  </a:srgbClr>
                </a:outerShdw>
              </a:effectLst>
            </a:endParaRPr>
          </a:p>
          <a:p>
            <a:endParaRPr lang="en-ZA" sz="4000" dirty="0" smtClean="0">
              <a:effectLst>
                <a:outerShdw blurRad="38100" dist="38100" dir="2700000" algn="tl">
                  <a:srgbClr val="000000">
                    <a:alpha val="43137"/>
                  </a:srgbClr>
                </a:outerShdw>
              </a:effectLst>
            </a:endParaRPr>
          </a:p>
          <a:p>
            <a:pPr marL="514350" indent="-514350"/>
            <a:endParaRPr lang="en-ZA" sz="3200" b="1" dirty="0" smtClean="0"/>
          </a:p>
          <a:p>
            <a:pPr lvl="0"/>
            <a:endParaRPr lang="en-US" sz="3200" b="1" dirty="0" smtClean="0">
              <a:effectLst>
                <a:outerShdw blurRad="38100" dist="38100" dir="2700000" algn="tl">
                  <a:srgbClr val="000000">
                    <a:alpha val="43137"/>
                  </a:srgbClr>
                </a:outerShdw>
              </a:effectLst>
            </a:endParaRPr>
          </a:p>
          <a:p>
            <a:endParaRPr lang="en-ZA" sz="3200" b="1" dirty="0" smtClean="0">
              <a:effectLst>
                <a:outerShdw blurRad="38100" dist="38100" dir="2700000" algn="tl">
                  <a:srgbClr val="000000">
                    <a:alpha val="43137"/>
                  </a:srgbClr>
                </a:outerShdw>
              </a:effectLst>
            </a:endParaRPr>
          </a:p>
          <a:p>
            <a:pPr lvl="0">
              <a:buFont typeface="Arial" pitchFamily="34" charset="0"/>
              <a:buChar char="•"/>
            </a:pPr>
            <a:endParaRPr lang="en-US" sz="3200" b="1" dirty="0" smtClean="0">
              <a:effectLst>
                <a:outerShdw blurRad="38100" dist="38100" dir="2700000" algn="tl">
                  <a:srgbClr val="000000">
                    <a:alpha val="43137"/>
                  </a:srgbClr>
                </a:outerShdw>
              </a:effectLst>
            </a:endParaRPr>
          </a:p>
          <a:p>
            <a:pPr lvl="0"/>
            <a:endParaRPr lang="en-ZA" sz="3200" b="1" dirty="0" smtClean="0">
              <a:effectLst>
                <a:outerShdw blurRad="38100" dist="38100" dir="2700000" algn="tl">
                  <a:srgbClr val="000000">
                    <a:alpha val="43137"/>
                  </a:srgbClr>
                </a:outerShdw>
              </a:effectLst>
            </a:endParaRPr>
          </a:p>
          <a:p>
            <a:endParaRPr lang="en-ZA" sz="4000" b="1" dirty="0">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153400" cy="4955203"/>
          </a:xfrm>
          <a:prstGeom prst="rect">
            <a:avLst/>
          </a:prstGeom>
          <a:noFill/>
        </p:spPr>
        <p:txBody>
          <a:bodyPr wrap="square" rtlCol="0">
            <a:spAutoFit/>
          </a:bodyPr>
          <a:lstStyle/>
          <a:p>
            <a:r>
              <a:rPr lang="en-US" sz="3200"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Luke 10:25-37 cont’</a:t>
            </a:r>
            <a:endParaRPr lang="en-ZA" sz="3200"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r>
              <a:rPr lang="en-US" sz="3200" b="1" i="1" dirty="0" smtClean="0">
                <a:effectLst>
                  <a:outerShdw blurRad="38100" dist="38100" dir="2700000" algn="tl">
                    <a:srgbClr val="000000">
                      <a:alpha val="43137"/>
                    </a:srgbClr>
                  </a:outerShdw>
                </a:effectLst>
              </a:rPr>
              <a:t> </a:t>
            </a:r>
            <a:endParaRPr lang="en-ZA" sz="3200" b="1" i="1" dirty="0" smtClean="0">
              <a:effectLst>
                <a:outerShdw blurRad="38100" dist="38100" dir="2700000" algn="tl">
                  <a:srgbClr val="000000">
                    <a:alpha val="43137"/>
                  </a:srgbClr>
                </a:outerShdw>
              </a:effectLst>
            </a:endParaRPr>
          </a:p>
          <a:p>
            <a:r>
              <a:rPr lang="en-US" sz="3600" i="1" baseline="30000"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33</a:t>
            </a:r>
            <a:r>
              <a:rPr lang="en-US" sz="3600" i="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But a certain Samaritan, as he journeyed, came where he was. And when he saw him, he had compassion. </a:t>
            </a:r>
            <a:r>
              <a:rPr lang="en-US" sz="3600" i="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a:t>
            </a:r>
            <a:r>
              <a:rPr lang="en-US" sz="3600" i="1" baseline="30000"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34</a:t>
            </a:r>
            <a:r>
              <a:rPr lang="en-US" sz="3600" i="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a:t>
            </a:r>
            <a:r>
              <a:rPr lang="en-US" sz="3600" i="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So he went to him and bandaged his wounds, pouring on oil and wine; and he set him on his own animal, brought him to an inn, and took care of him.</a:t>
            </a:r>
            <a:endParaRPr lang="en-US" sz="3600" i="1" dirty="0" smtClean="0">
              <a:ln w="18415" cmpd="sng">
                <a:solidFill>
                  <a:srgbClr val="FFFFFF"/>
                </a:solidFill>
                <a:prstDash val="solid"/>
              </a:ln>
              <a:solidFill>
                <a:srgbClr val="FFFFFF"/>
              </a:solidFill>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077200" cy="5170646"/>
          </a:xfrm>
          <a:prstGeom prst="rect">
            <a:avLst/>
          </a:prstGeom>
          <a:noFill/>
        </p:spPr>
        <p:txBody>
          <a:bodyPr wrap="square" rtlCol="0">
            <a:spAutoFit/>
          </a:bodyPr>
          <a:lstStyle/>
          <a:p>
            <a:r>
              <a:rPr lang="en-US" sz="2800"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Luke 10:25-37 cont’</a:t>
            </a:r>
            <a:endParaRPr lang="en-ZA" sz="2800"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r>
              <a:rPr lang="en-US" sz="1400" b="1" i="1" dirty="0" smtClean="0">
                <a:effectLst>
                  <a:outerShdw blurRad="38100" dist="38100" dir="2700000" algn="tl">
                    <a:srgbClr val="000000">
                      <a:alpha val="43137"/>
                    </a:srgbClr>
                  </a:outerShdw>
                </a:effectLst>
              </a:rPr>
              <a:t> </a:t>
            </a:r>
            <a:endParaRPr lang="en-ZA" sz="1400" b="1" i="1" dirty="0" smtClean="0">
              <a:effectLst>
                <a:outerShdw blurRad="38100" dist="38100" dir="2700000" algn="tl">
                  <a:srgbClr val="000000">
                    <a:alpha val="43137"/>
                  </a:srgbClr>
                </a:outerShdw>
              </a:effectLst>
            </a:endParaRPr>
          </a:p>
          <a:p>
            <a:r>
              <a:rPr lang="en-US" sz="3600" i="1" baseline="30000"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35</a:t>
            </a:r>
            <a:r>
              <a:rPr lang="en-US" sz="3600" i="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On the next day, when he departed,</a:t>
            </a:r>
            <a:r>
              <a:rPr lang="en-US" sz="3600" i="1" baseline="30000"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a:t>
            </a:r>
            <a:r>
              <a:rPr lang="en-US" sz="3600" i="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he took out two </a:t>
            </a:r>
            <a:r>
              <a:rPr lang="en-US" sz="3600" i="1" dirty="0" err="1"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denarii</a:t>
            </a:r>
            <a:r>
              <a:rPr lang="en-US" sz="3600" i="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gave them to the innkeeper, and said to him, ‘Take care of him; and whatever more you spend, when I come again, I will repay you</a:t>
            </a:r>
            <a:r>
              <a:rPr lang="en-US" sz="3600" i="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a:t>
            </a:r>
            <a:r>
              <a:rPr lang="en-US" sz="3600" i="1" baseline="30000"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36</a:t>
            </a:r>
            <a:r>
              <a:rPr lang="en-US" sz="3600" i="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a:t>
            </a:r>
            <a:r>
              <a:rPr lang="en-US" sz="3600" i="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So which of these three do you think was neighbor to him who fell among the thieves?” </a:t>
            </a:r>
            <a:endParaRPr lang="en-US" sz="3600" i="1" dirty="0" smtClean="0">
              <a:ln w="18415" cmpd="sng">
                <a:solidFill>
                  <a:srgbClr val="FFFFFF"/>
                </a:solidFill>
                <a:prstDash val="solid"/>
              </a:ln>
              <a:solidFill>
                <a:srgbClr val="FFFFFF"/>
              </a:solidFill>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077200" cy="3108543"/>
          </a:xfrm>
          <a:prstGeom prst="rect">
            <a:avLst/>
          </a:prstGeom>
          <a:noFill/>
        </p:spPr>
        <p:txBody>
          <a:bodyPr wrap="square" rtlCol="0">
            <a:spAutoFit/>
          </a:bodyPr>
          <a:lstStyle/>
          <a:p>
            <a:endParaRPr lang="en-US" sz="2800"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r>
              <a:rPr lang="en-US" sz="2800"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Luke </a:t>
            </a:r>
            <a:r>
              <a:rPr lang="en-US" sz="2800"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10:25-37 cont’</a:t>
            </a:r>
            <a:endParaRPr lang="en-ZA" sz="2800"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a:p>
            <a:r>
              <a:rPr lang="en-US" sz="3200" b="1" i="1" dirty="0" smtClean="0">
                <a:effectLst>
                  <a:outerShdw blurRad="38100" dist="38100" dir="2700000" algn="tl">
                    <a:srgbClr val="000000">
                      <a:alpha val="43137"/>
                    </a:srgbClr>
                  </a:outerShdw>
                </a:effectLst>
              </a:rPr>
              <a:t> </a:t>
            </a:r>
            <a:endParaRPr lang="en-ZA" sz="3200" b="1" i="1" dirty="0" smtClean="0">
              <a:effectLst>
                <a:outerShdw blurRad="38100" dist="38100" dir="2700000" algn="tl">
                  <a:srgbClr val="000000">
                    <a:alpha val="43137"/>
                  </a:srgbClr>
                </a:outerShdw>
              </a:effectLst>
            </a:endParaRPr>
          </a:p>
          <a:p>
            <a:r>
              <a:rPr lang="en-US" sz="3600" i="1" baseline="30000"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37</a:t>
            </a:r>
            <a:r>
              <a:rPr lang="en-US" sz="3600" i="1" dirty="0" smtClean="0">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rPr>
              <a:t> And he said, “He who showed mercy on him.” Then Jesus said to him, “Go and do likewise.” </a:t>
            </a:r>
            <a:endParaRPr lang="en-US" sz="3600" i="1" dirty="0" smtClean="0">
              <a:ln w="18415" cmpd="sng">
                <a:solidFill>
                  <a:srgbClr val="FFFFFF"/>
                </a:solidFill>
                <a:prstDash val="solid"/>
              </a:ln>
              <a:solidFill>
                <a:srgbClr val="FFFFFF"/>
              </a:solidFill>
              <a:effectLst>
                <a:glow rad="101600">
                  <a:schemeClr val="bg1">
                    <a:lumMod val="95000"/>
                    <a:lumOff val="5000"/>
                    <a:alpha val="60000"/>
                  </a:schemeClr>
                </a:glow>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501</TotalTime>
  <Words>869</Words>
  <Application>Microsoft Office PowerPoint</Application>
  <PresentationFormat>On-screen Show (4:3)</PresentationFormat>
  <Paragraphs>494</Paragraphs>
  <Slides>51</Slides>
  <Notes>0</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vector>
  </TitlesOfParts>
  <Company>City Life Church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 </cp:lastModifiedBy>
  <cp:revision>199</cp:revision>
  <dcterms:created xsi:type="dcterms:W3CDTF">2010-04-11T05:23:23Z</dcterms:created>
  <dcterms:modified xsi:type="dcterms:W3CDTF">2011-05-19T09:03:44Z</dcterms:modified>
</cp:coreProperties>
</file>