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4" r:id="rId19"/>
    <p:sldId id="275" r:id="rId20"/>
    <p:sldId id="276" r:id="rId21"/>
    <p:sldId id="273"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84" y="-3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A273E2E-2861-4B33-9228-906FD5F51FFD}" type="datetimeFigureOut">
              <a:rPr lang="en-US" smtClean="0"/>
              <a:pPr/>
              <a:t>10/17/2012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155EAAE-E78B-4AC8-9B09-E8560A91F3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273E2E-2861-4B33-9228-906FD5F51FFD}" type="datetimeFigureOut">
              <a:rPr lang="en-US" smtClean="0"/>
              <a:pPr/>
              <a:t>10/17/2012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55EAAE-E78B-4AC8-9B09-E8560A91F3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273E2E-2861-4B33-9228-906FD5F51FFD}" type="datetimeFigureOut">
              <a:rPr lang="en-US" smtClean="0"/>
              <a:pPr/>
              <a:t>10/17/2012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55EAAE-E78B-4AC8-9B09-E8560A91F3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273E2E-2861-4B33-9228-906FD5F51FFD}" type="datetimeFigureOut">
              <a:rPr lang="en-US" smtClean="0"/>
              <a:pPr/>
              <a:t>10/17/2012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55EAAE-E78B-4AC8-9B09-E8560A91F39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A273E2E-2861-4B33-9228-906FD5F51FFD}" type="datetimeFigureOut">
              <a:rPr lang="en-US" smtClean="0"/>
              <a:pPr/>
              <a:t>10/17/2012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55EAAE-E78B-4AC8-9B09-E8560A91F39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A273E2E-2861-4B33-9228-906FD5F51FFD}" type="datetimeFigureOut">
              <a:rPr lang="en-US" smtClean="0"/>
              <a:pPr/>
              <a:t>10/17/2012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55EAAE-E78B-4AC8-9B09-E8560A91F39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A273E2E-2861-4B33-9228-906FD5F51FFD}" type="datetimeFigureOut">
              <a:rPr lang="en-US" smtClean="0"/>
              <a:pPr/>
              <a:t>10/17/2012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155EAAE-E78B-4AC8-9B09-E8560A91F39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A273E2E-2861-4B33-9228-906FD5F51FFD}" type="datetimeFigureOut">
              <a:rPr lang="en-US" smtClean="0"/>
              <a:pPr/>
              <a:t>10/17/2012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155EAAE-E78B-4AC8-9B09-E8560A91F39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A273E2E-2861-4B33-9228-906FD5F51FFD}" type="datetimeFigureOut">
              <a:rPr lang="en-US" smtClean="0"/>
              <a:pPr/>
              <a:t>10/17/2012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155EAAE-E78B-4AC8-9B09-E8560A91F3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A273E2E-2861-4B33-9228-906FD5F51FFD}" type="datetimeFigureOut">
              <a:rPr lang="en-US" smtClean="0"/>
              <a:pPr/>
              <a:t>10/17/2012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55EAAE-E78B-4AC8-9B09-E8560A91F39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A273E2E-2861-4B33-9228-906FD5F51FFD}" type="datetimeFigureOut">
              <a:rPr lang="en-US" smtClean="0"/>
              <a:pPr/>
              <a:t>10/17/2012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155EAAE-E78B-4AC8-9B09-E8560A91F39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273E2E-2861-4B33-9228-906FD5F51FFD}" type="datetimeFigureOut">
              <a:rPr lang="en-US" smtClean="0"/>
              <a:pPr/>
              <a:t>10/17/2012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55EAAE-E78B-4AC8-9B09-E8560A91F3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828800"/>
            <a:ext cx="7848600" cy="1829761"/>
          </a:xfrm>
        </p:spPr>
        <p:txBody>
          <a:bodyPr>
            <a:noAutofit/>
          </a:bodyPr>
          <a:lstStyle/>
          <a:p>
            <a:pPr algn="l"/>
            <a:r>
              <a:rPr lang="en-US" sz="6600" dirty="0" smtClean="0">
                <a:solidFill>
                  <a:schemeClr val="tx1"/>
                </a:solidFill>
                <a:latin typeface="Baskerville Old Face" pitchFamily="18" charset="0"/>
              </a:rPr>
              <a:t>The Bible…</a:t>
            </a:r>
            <a:br>
              <a:rPr lang="en-US" sz="6600" dirty="0" smtClean="0">
                <a:solidFill>
                  <a:schemeClr val="tx1"/>
                </a:solidFill>
                <a:latin typeface="Baskerville Old Face" pitchFamily="18" charset="0"/>
              </a:rPr>
            </a:br>
            <a:r>
              <a:rPr lang="en-US" sz="6600" dirty="0" smtClean="0">
                <a:solidFill>
                  <a:schemeClr val="tx1"/>
                </a:solidFill>
                <a:latin typeface="Baskerville Old Face" pitchFamily="18" charset="0"/>
              </a:rPr>
              <a:t>         Truth or Fiction</a:t>
            </a:r>
            <a:endParaRPr lang="en-US" sz="6600" dirty="0">
              <a:solidFill>
                <a:schemeClr val="tx1"/>
              </a:solidFill>
              <a:latin typeface="Baskerville Old Fac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474819"/>
            <a:ext cx="8610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Romans 1:16-32, NLT</a:t>
            </a:r>
            <a:endParaRPr lang="en-US" sz="3200" dirty="0">
              <a:latin typeface="Baskerville Old Face" pitchFamily="18" charset="0"/>
            </a:endParaRPr>
          </a:p>
          <a:p>
            <a:r>
              <a:rPr lang="en-US" sz="3200" i="1" dirty="0">
                <a:latin typeface="Baskerville Old Face" pitchFamily="18" charset="0"/>
              </a:rPr>
              <a:t>29  Their lives became full of every kind of wickedness, sin, greed, hate, envy, murder, quarreling, deception, malicious behavior, and gossip. 30  They are backstabbers, </a:t>
            </a:r>
            <a:r>
              <a:rPr lang="en-US" sz="3200" b="1" i="1" dirty="0">
                <a:latin typeface="Baskerville Old Face" pitchFamily="18" charset="0"/>
              </a:rPr>
              <a:t>haters of God</a:t>
            </a:r>
            <a:r>
              <a:rPr lang="en-US" sz="3200" i="1" dirty="0">
                <a:latin typeface="Baskerville Old Face" pitchFamily="18" charset="0"/>
              </a:rPr>
              <a:t>, insolent, proud, and boastful. They invent new ways of sinning, and they disobey their parents. 31  They refuse to understand, break their promises, are heartless, and have no mercy. 32  They know </a:t>
            </a:r>
            <a:r>
              <a:rPr lang="en-US" sz="3200" i="1" dirty="0" smtClean="0">
                <a:latin typeface="Baskerville Old Face" pitchFamily="18" charset="0"/>
              </a:rPr>
              <a:t>…</a:t>
            </a:r>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1705925"/>
            <a:ext cx="86106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Romans 1:16-32, NLT</a:t>
            </a:r>
            <a:endParaRPr lang="en-US" sz="3200" dirty="0">
              <a:latin typeface="Baskerville Old Face" pitchFamily="18" charset="0"/>
            </a:endParaRPr>
          </a:p>
          <a:p>
            <a:r>
              <a:rPr lang="en-US" sz="3200" i="1" dirty="0" smtClean="0">
                <a:latin typeface="Baskerville Old Face" pitchFamily="18" charset="0"/>
              </a:rPr>
              <a:t>God’s justice </a:t>
            </a:r>
            <a:r>
              <a:rPr lang="en-US" sz="3200" i="1" dirty="0">
                <a:latin typeface="Baskerville Old Face" pitchFamily="18" charset="0"/>
              </a:rPr>
              <a:t>requires that those who do these things deserve to die, yet they do them anyway. Worse yet, they encourage others to do them, too.</a:t>
            </a:r>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764426"/>
            <a:ext cx="8610600"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Why does man attack the Bible?</a:t>
            </a:r>
            <a:endParaRPr lang="en-US" sz="3200" dirty="0">
              <a:latin typeface="Baskerville Old Face" pitchFamily="18" charset="0"/>
            </a:endParaRPr>
          </a:p>
          <a:p>
            <a:pPr hangingPunct="0"/>
            <a:r>
              <a:rPr lang="en-US" sz="3200" b="1" dirty="0">
                <a:latin typeface="Baskerville Old Face" pitchFamily="18" charset="0"/>
              </a:rPr>
              <a:t> </a:t>
            </a:r>
            <a:endParaRPr lang="en-US" sz="3200" dirty="0">
              <a:latin typeface="Baskerville Old Face" pitchFamily="18" charset="0"/>
            </a:endParaRPr>
          </a:p>
          <a:p>
            <a:pPr marL="342900" lvl="0" indent="-342900" hangingPunct="0">
              <a:spcAft>
                <a:spcPts val="1200"/>
              </a:spcAft>
              <a:buFont typeface="Arial" pitchFamily="34" charset="0"/>
              <a:buChar char="•"/>
            </a:pPr>
            <a:r>
              <a:rPr lang="en-US" sz="3200" dirty="0">
                <a:latin typeface="Baskerville Old Face" pitchFamily="18" charset="0"/>
              </a:rPr>
              <a:t>Man wants to rule the affairs of his own </a:t>
            </a:r>
            <a:r>
              <a:rPr lang="en-US" sz="3200" dirty="0" smtClean="0">
                <a:latin typeface="Baskerville Old Face" pitchFamily="18" charset="0"/>
              </a:rPr>
              <a:t>life</a:t>
            </a:r>
            <a:endParaRPr lang="en-US" sz="3200" dirty="0">
              <a:latin typeface="Baskerville Old Face" pitchFamily="18" charset="0"/>
            </a:endParaRPr>
          </a:p>
          <a:p>
            <a:pPr marL="342900" lvl="0" indent="-342900" hangingPunct="0">
              <a:spcAft>
                <a:spcPts val="1200"/>
              </a:spcAft>
              <a:buFont typeface="Arial" pitchFamily="34" charset="0"/>
              <a:buChar char="•"/>
            </a:pPr>
            <a:r>
              <a:rPr lang="en-US" sz="3200" dirty="0">
                <a:latin typeface="Baskerville Old Face" pitchFamily="18" charset="0"/>
              </a:rPr>
              <a:t>Man does not want to be </a:t>
            </a:r>
            <a:r>
              <a:rPr lang="en-US" sz="3200" dirty="0" smtClean="0">
                <a:latin typeface="Baskerville Old Face" pitchFamily="18" charset="0"/>
              </a:rPr>
              <a:t>accountable</a:t>
            </a:r>
            <a:endParaRPr lang="en-US" sz="3200" dirty="0">
              <a:latin typeface="Baskerville Old Face" pitchFamily="18" charset="0"/>
            </a:endParaRPr>
          </a:p>
          <a:p>
            <a:pPr marL="342900" lvl="0" indent="-342900" hangingPunct="0">
              <a:spcAft>
                <a:spcPts val="1200"/>
              </a:spcAft>
              <a:buFont typeface="Arial" pitchFamily="34" charset="0"/>
              <a:buChar char="•"/>
            </a:pPr>
            <a:r>
              <a:rPr lang="en-US" sz="3200" dirty="0">
                <a:latin typeface="Baskerville Old Face" pitchFamily="18" charset="0"/>
              </a:rPr>
              <a:t>Man must get rid of </a:t>
            </a:r>
            <a:r>
              <a:rPr lang="en-US" sz="3200" dirty="0" smtClean="0">
                <a:latin typeface="Baskerville Old Face" pitchFamily="18" charset="0"/>
              </a:rPr>
              <a:t>conscience</a:t>
            </a:r>
            <a:endParaRPr lang="en-US" sz="3200" dirty="0">
              <a:latin typeface="Baskerville Old Face" pitchFamily="18" charset="0"/>
            </a:endParaRPr>
          </a:p>
          <a:p>
            <a:pPr marL="342900" lvl="0" indent="-342900" hangingPunct="0">
              <a:spcAft>
                <a:spcPts val="1200"/>
              </a:spcAft>
              <a:buFont typeface="Arial" pitchFamily="34" charset="0"/>
              <a:buChar char="•"/>
            </a:pPr>
            <a:r>
              <a:rPr lang="en-US" sz="3200" dirty="0">
                <a:latin typeface="Baskerville Old Face" pitchFamily="18" charset="0"/>
              </a:rPr>
              <a:t>Man must get rid of the Bible which tells us of the nature of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fade">
                                      <p:cBhvr>
                                        <p:cTn id="17" dur="20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3" end="3"/>
                                            </p:txEl>
                                          </p:spTgt>
                                        </p:tgtEl>
                                        <p:attrNameLst>
                                          <p:attrName>style.visibility</p:attrName>
                                        </p:attrNameLst>
                                      </p:cBhvr>
                                      <p:to>
                                        <p:strVal val="visible"/>
                                      </p:to>
                                    </p:set>
                                    <p:animEffect transition="in" filter="fade">
                                      <p:cBhvr>
                                        <p:cTn id="22" dur="2000"/>
                                        <p:tgtEl>
                                          <p:spTgt spid="10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Effect transition="in" filter="fade">
                                      <p:cBhvr>
                                        <p:cTn id="27" dur="2000"/>
                                        <p:tgtEl>
                                          <p:spTgt spid="10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5">
                                            <p:txEl>
                                              <p:pRg st="5" end="5"/>
                                            </p:txEl>
                                          </p:spTgt>
                                        </p:tgtEl>
                                        <p:attrNameLst>
                                          <p:attrName>style.visibility</p:attrName>
                                        </p:attrNameLst>
                                      </p:cBhvr>
                                      <p:to>
                                        <p:strVal val="visible"/>
                                      </p:to>
                                    </p:set>
                                    <p:animEffect transition="in" filter="fade">
                                      <p:cBhvr>
                                        <p:cTn id="32" dur="2000"/>
                                        <p:tgtEl>
                                          <p:spTgt spid="102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533592"/>
            <a:ext cx="8610600"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spcAft>
                <a:spcPts val="1200"/>
              </a:spcAft>
            </a:pPr>
            <a:r>
              <a:rPr lang="en-US" sz="3200" b="1" dirty="0">
                <a:latin typeface="Baskerville Old Face" pitchFamily="18" charset="0"/>
              </a:rPr>
              <a:t>How does man attack the Bible</a:t>
            </a:r>
            <a:r>
              <a:rPr lang="en-US" sz="3200" b="1" dirty="0" smtClean="0">
                <a:latin typeface="Baskerville Old Face" pitchFamily="18" charset="0"/>
              </a:rPr>
              <a:t>?</a:t>
            </a:r>
            <a:endParaRPr lang="en-US" sz="3200" dirty="0">
              <a:latin typeface="Baskerville Old Face" pitchFamily="18" charset="0"/>
            </a:endParaRPr>
          </a:p>
          <a:p>
            <a:pPr hangingPunct="0">
              <a:spcAft>
                <a:spcPts val="1200"/>
              </a:spcAft>
            </a:pPr>
            <a:r>
              <a:rPr lang="en-US" sz="3200" dirty="0">
                <a:latin typeface="Baskerville Old Face" pitchFamily="18" charset="0"/>
              </a:rPr>
              <a:t>He attacks the Bible by</a:t>
            </a:r>
            <a:r>
              <a:rPr lang="en-US" sz="3200" dirty="0" smtClean="0">
                <a:latin typeface="Baskerville Old Face" pitchFamily="18" charset="0"/>
              </a:rPr>
              <a:t>…</a:t>
            </a:r>
            <a:endParaRPr lang="en-US" sz="3200" dirty="0">
              <a:latin typeface="Baskerville Old Face" pitchFamily="18" charset="0"/>
            </a:endParaRPr>
          </a:p>
          <a:p>
            <a:pPr marL="342900" lvl="0" indent="-342900" hangingPunct="0">
              <a:spcAft>
                <a:spcPts val="1200"/>
              </a:spcAft>
              <a:buFont typeface="Arial" pitchFamily="34" charset="0"/>
              <a:buChar char="•"/>
            </a:pPr>
            <a:r>
              <a:rPr lang="en-US" sz="3200" dirty="0">
                <a:latin typeface="Baskerville Old Face" pitchFamily="18" charset="0"/>
              </a:rPr>
              <a:t>Attacking the stories of the </a:t>
            </a:r>
            <a:r>
              <a:rPr lang="en-US" sz="3200" dirty="0" smtClean="0">
                <a:latin typeface="Baskerville Old Face" pitchFamily="18" charset="0"/>
              </a:rPr>
              <a:t>Bible.</a:t>
            </a:r>
            <a:endParaRPr lang="en-US" sz="3200" dirty="0">
              <a:latin typeface="Baskerville Old Face" pitchFamily="18" charset="0"/>
            </a:endParaRPr>
          </a:p>
          <a:p>
            <a:pPr marL="342900" lvl="0" indent="-342900" hangingPunct="0">
              <a:spcAft>
                <a:spcPts val="1200"/>
              </a:spcAft>
              <a:buFont typeface="Arial" pitchFamily="34" charset="0"/>
              <a:buChar char="•"/>
            </a:pPr>
            <a:r>
              <a:rPr lang="en-US" sz="3200" dirty="0">
                <a:latin typeface="Baskerville Old Face" pitchFamily="18" charset="0"/>
              </a:rPr>
              <a:t>Putting doubt in the key personalities of the </a:t>
            </a:r>
            <a:r>
              <a:rPr lang="en-US" sz="3200" dirty="0" smtClean="0">
                <a:latin typeface="Baskerville Old Face" pitchFamily="18" charset="0"/>
              </a:rPr>
              <a:t>Bible.</a:t>
            </a:r>
            <a:endParaRPr lang="en-US" sz="3200" dirty="0">
              <a:latin typeface="Baskerville Old Face" pitchFamily="18" charset="0"/>
            </a:endParaRPr>
          </a:p>
          <a:p>
            <a:pPr marL="342900" lvl="0" indent="-342900" hangingPunct="0">
              <a:spcAft>
                <a:spcPts val="1200"/>
              </a:spcAft>
              <a:buFont typeface="Arial" pitchFamily="34" charset="0"/>
              <a:buChar char="•"/>
            </a:pPr>
            <a:r>
              <a:rPr lang="en-US" sz="3200" dirty="0">
                <a:latin typeface="Baskerville Old Face" pitchFamily="18" charset="0"/>
              </a:rPr>
              <a:t>Challenging </a:t>
            </a:r>
            <a:r>
              <a:rPr lang="en-US" sz="3200" dirty="0" smtClean="0">
                <a:latin typeface="Baskerville Old Face" pitchFamily="18" charset="0"/>
              </a:rPr>
              <a:t>miraculous </a:t>
            </a:r>
            <a:r>
              <a:rPr lang="en-US" sz="3200" dirty="0">
                <a:latin typeface="Baskerville Old Face" pitchFamily="18" charset="0"/>
              </a:rPr>
              <a:t>events </a:t>
            </a:r>
            <a:r>
              <a:rPr lang="en-US" sz="3200" dirty="0" smtClean="0">
                <a:latin typeface="Baskerville Old Face" pitchFamily="18" charset="0"/>
              </a:rPr>
              <a:t>of </a:t>
            </a:r>
            <a:r>
              <a:rPr lang="en-US" sz="3200" dirty="0">
                <a:latin typeface="Baskerville Old Face" pitchFamily="18" charset="0"/>
              </a:rPr>
              <a:t>the Bible.</a:t>
            </a:r>
          </a:p>
          <a:p>
            <a:pPr marL="342900" lvl="0" indent="-342900" hangingPunct="0">
              <a:spcAft>
                <a:spcPts val="1200"/>
              </a:spcAft>
              <a:buFont typeface="Arial" pitchFamily="34" charset="0"/>
              <a:buChar char="•"/>
            </a:pPr>
            <a:r>
              <a:rPr lang="en-US" sz="3200" dirty="0" smtClean="0">
                <a:latin typeface="Baskerville Old Face" pitchFamily="18" charset="0"/>
              </a:rPr>
              <a:t>Attempting </a:t>
            </a:r>
            <a:r>
              <a:rPr lang="en-US" sz="3200" dirty="0">
                <a:latin typeface="Baskerville Old Face" pitchFamily="18" charset="0"/>
              </a:rPr>
              <a:t>to </a:t>
            </a:r>
            <a:r>
              <a:rPr lang="en-US" sz="3200" dirty="0" smtClean="0">
                <a:latin typeface="Baskerville Old Face" pitchFamily="18" charset="0"/>
              </a:rPr>
              <a:t>find </a:t>
            </a:r>
            <a:r>
              <a:rPr lang="en-US" sz="3200" dirty="0">
                <a:latin typeface="Baskerville Old Face" pitchFamily="18" charset="0"/>
              </a:rPr>
              <a:t>contradictions in the Bible.</a:t>
            </a:r>
          </a:p>
          <a:p>
            <a:pPr marL="342900" lvl="0" indent="-342900" hangingPunct="0">
              <a:spcAft>
                <a:spcPts val="1200"/>
              </a:spcAft>
              <a:buFont typeface="Arial" pitchFamily="34" charset="0"/>
              <a:buChar char="•"/>
            </a:pPr>
            <a:r>
              <a:rPr lang="en-US" sz="3200" dirty="0">
                <a:latin typeface="Baskerville Old Face" pitchFamily="18" charset="0"/>
              </a:rPr>
              <a:t>Discrediting the process of </a:t>
            </a:r>
            <a:r>
              <a:rPr lang="en-US" sz="3200" dirty="0" smtClean="0">
                <a:latin typeface="Baskerville Old Face" pitchFamily="18" charset="0"/>
              </a:rPr>
              <a:t>inspiration.</a:t>
            </a:r>
            <a:endParaRPr lang="en-US" sz="3200" dirty="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fade">
                                      <p:cBhvr>
                                        <p:cTn id="17" dur="20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3" end="3"/>
                                            </p:txEl>
                                          </p:spTgt>
                                        </p:tgtEl>
                                        <p:attrNameLst>
                                          <p:attrName>style.visibility</p:attrName>
                                        </p:attrNameLst>
                                      </p:cBhvr>
                                      <p:to>
                                        <p:strVal val="visible"/>
                                      </p:to>
                                    </p:set>
                                    <p:animEffect transition="in" filter="fade">
                                      <p:cBhvr>
                                        <p:cTn id="22" dur="2000"/>
                                        <p:tgtEl>
                                          <p:spTgt spid="10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Effect transition="in" filter="fade">
                                      <p:cBhvr>
                                        <p:cTn id="27" dur="2000"/>
                                        <p:tgtEl>
                                          <p:spTgt spid="10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5">
                                            <p:txEl>
                                              <p:pRg st="5" end="5"/>
                                            </p:txEl>
                                          </p:spTgt>
                                        </p:tgtEl>
                                        <p:attrNameLst>
                                          <p:attrName>style.visibility</p:attrName>
                                        </p:attrNameLst>
                                      </p:cBhvr>
                                      <p:to>
                                        <p:strVal val="visible"/>
                                      </p:to>
                                    </p:set>
                                    <p:animEffect transition="in" filter="fade">
                                      <p:cBhvr>
                                        <p:cTn id="32" dur="2000"/>
                                        <p:tgtEl>
                                          <p:spTgt spid="102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25">
                                            <p:txEl>
                                              <p:pRg st="6" end="6"/>
                                            </p:txEl>
                                          </p:spTgt>
                                        </p:tgtEl>
                                        <p:attrNameLst>
                                          <p:attrName>style.visibility</p:attrName>
                                        </p:attrNameLst>
                                      </p:cBhvr>
                                      <p:to>
                                        <p:strVal val="visible"/>
                                      </p:to>
                                    </p:set>
                                    <p:animEffect transition="in" filter="fade">
                                      <p:cBhvr>
                                        <p:cTn id="37" dur="2000"/>
                                        <p:tgtEl>
                                          <p:spTgt spid="10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381000"/>
            <a:ext cx="8610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What do we believe about the Bible?</a:t>
            </a:r>
            <a:endParaRPr lang="en-US" sz="3200" dirty="0">
              <a:latin typeface="Baskerville Old Face" pitchFamily="18" charset="0"/>
            </a:endParaRPr>
          </a:p>
          <a:p>
            <a:pPr hangingPunct="0"/>
            <a:r>
              <a:rPr lang="en-US" sz="3200" dirty="0">
                <a:latin typeface="Baskerville Old Face" pitchFamily="18" charset="0"/>
              </a:rPr>
              <a:t> </a:t>
            </a:r>
          </a:p>
          <a:p>
            <a:pPr marL="514350" indent="-514350" hangingPunct="0">
              <a:buFontTx/>
              <a:buAutoNum type="arabicPeriod"/>
            </a:pPr>
            <a:r>
              <a:rPr lang="en-US" sz="3200" b="1" dirty="0" smtClean="0">
                <a:latin typeface="Baskerville Old Face" pitchFamily="18" charset="0"/>
              </a:rPr>
              <a:t>We believe </a:t>
            </a:r>
            <a:r>
              <a:rPr lang="en-US" sz="3200" b="1" dirty="0">
                <a:latin typeface="Baskerville Old Face" pitchFamily="18" charset="0"/>
              </a:rPr>
              <a:t>that the Bible is a Holy Book</a:t>
            </a:r>
            <a:r>
              <a:rPr lang="en-US" sz="3200" b="1" dirty="0" smtClean="0">
                <a:latin typeface="Baskerville Old Face" pitchFamily="18" charset="0"/>
              </a:rPr>
              <a:t>.</a:t>
            </a:r>
            <a:r>
              <a:rPr lang="en-US" sz="3200" dirty="0"/>
              <a:t> </a:t>
            </a:r>
            <a:endParaRPr lang="en-US" sz="3200" dirty="0" smtClean="0"/>
          </a:p>
          <a:p>
            <a:pPr marL="514350" indent="-514350" hangingPunct="0"/>
            <a:endParaRPr lang="en-US" sz="3200" dirty="0">
              <a:latin typeface="Baskerville Old Face" pitchFamily="18" charset="0"/>
            </a:endParaRPr>
          </a:p>
          <a:p>
            <a:pPr marL="514350" indent="-514350" hangingPunct="0"/>
            <a:r>
              <a:rPr lang="en-US" sz="3200" dirty="0" smtClean="0">
                <a:latin typeface="Baskerville Old Face" pitchFamily="18" charset="0"/>
              </a:rPr>
              <a:t>	…</a:t>
            </a:r>
            <a:r>
              <a:rPr lang="en-US" sz="3200" i="1" dirty="0">
                <a:latin typeface="Baskerville Old Face" pitchFamily="18" charset="0"/>
              </a:rPr>
              <a:t>knowing this first, that no prophecy of Scripture is of any private interpretation, </a:t>
            </a:r>
            <a:r>
              <a:rPr lang="en-US" sz="3200" i="1" baseline="30000" dirty="0">
                <a:latin typeface="Baskerville Old Face" pitchFamily="18" charset="0"/>
              </a:rPr>
              <a:t>﻿</a:t>
            </a:r>
            <a:r>
              <a:rPr lang="en-US" sz="3200" i="1" dirty="0">
                <a:latin typeface="Baskerville Old Face" pitchFamily="18" charset="0"/>
              </a:rPr>
              <a:t>for prophecy never came by the will of man, but </a:t>
            </a:r>
            <a:r>
              <a:rPr lang="en-US" sz="3200" b="1" i="1" dirty="0">
                <a:latin typeface="Baskerville Old Face" pitchFamily="18" charset="0"/>
              </a:rPr>
              <a:t>holy men of God</a:t>
            </a:r>
            <a:r>
              <a:rPr lang="en-US" sz="3200" i="1" dirty="0">
                <a:latin typeface="Baskerville Old Face" pitchFamily="18" charset="0"/>
              </a:rPr>
              <a:t> spoke as they were moved by the Holy Spirit</a:t>
            </a:r>
            <a:r>
              <a:rPr lang="en-US" sz="3200" i="1" dirty="0" smtClean="0">
                <a:latin typeface="Baskerville Old Face" pitchFamily="18" charset="0"/>
              </a:rPr>
              <a:t>.  			</a:t>
            </a:r>
            <a:r>
              <a:rPr lang="en-US" sz="3200" dirty="0" smtClean="0">
                <a:latin typeface="Baskerville Old Face" pitchFamily="18" charset="0"/>
              </a:rPr>
              <a:t>II Peter 1:20-21</a:t>
            </a:r>
            <a:endParaRPr lang="en-US" sz="3200" dirty="0">
              <a:latin typeface="Baskerville Old Face" pitchFamily="18" charset="0"/>
            </a:endParaRPr>
          </a:p>
          <a:p>
            <a:pPr marL="514350" lvl="0" indent="-514350" hangingPunct="0">
              <a:buAutoNum type="arabicPeriod"/>
            </a:pPr>
            <a:endParaRPr lang="en-US" sz="3200" b="1" dirty="0" smtClean="0">
              <a:latin typeface="Baskerville Old Face" pitchFamily="18" charset="0"/>
            </a:endParaRP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fade">
                                      <p:cBhvr>
                                        <p:cTn id="17" dur="20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4" end="4"/>
                                            </p:txEl>
                                          </p:spTgt>
                                        </p:tgtEl>
                                        <p:attrNameLst>
                                          <p:attrName>style.visibility</p:attrName>
                                        </p:attrNameLst>
                                      </p:cBhvr>
                                      <p:to>
                                        <p:strVal val="visible"/>
                                      </p:to>
                                    </p:set>
                                    <p:animEffect transition="in" filter="fade">
                                      <p:cBhvr>
                                        <p:cTn id="22" dur="2000"/>
                                        <p:tgtEl>
                                          <p:spTgt spid="10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134779"/>
            <a:ext cx="86106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solidFill>
                  <a:schemeClr val="bg1">
                    <a:lumMod val="75000"/>
                  </a:schemeClr>
                </a:solidFill>
                <a:latin typeface="Baskerville Old Face" pitchFamily="18" charset="0"/>
              </a:rPr>
              <a:t>What do we believe about the Bible?</a:t>
            </a:r>
            <a:endParaRPr lang="en-US" sz="3200" dirty="0">
              <a:solidFill>
                <a:schemeClr val="bg1">
                  <a:lumMod val="75000"/>
                </a:schemeClr>
              </a:solidFill>
              <a:latin typeface="Baskerville Old Face" pitchFamily="18" charset="0"/>
            </a:endParaRPr>
          </a:p>
          <a:p>
            <a:pPr hangingPunct="0"/>
            <a:r>
              <a:rPr lang="en-US" sz="1600" dirty="0">
                <a:latin typeface="Baskerville Old Face" pitchFamily="18" charset="0"/>
              </a:rPr>
              <a:t> </a:t>
            </a:r>
          </a:p>
          <a:p>
            <a:pPr lvl="0" hangingPunct="0"/>
            <a:r>
              <a:rPr lang="en-US" sz="3200" b="1" dirty="0" smtClean="0">
                <a:latin typeface="Baskerville Old Face" pitchFamily="18" charset="0"/>
              </a:rPr>
              <a:t>2.  We </a:t>
            </a:r>
            <a:r>
              <a:rPr lang="en-US" sz="3200" b="1" dirty="0">
                <a:latin typeface="Baskerville Old Face" pitchFamily="18" charset="0"/>
              </a:rPr>
              <a:t>believe that the Bible is the Word of God.</a:t>
            </a:r>
            <a:endParaRPr lang="en-US" sz="3200" dirty="0">
              <a:latin typeface="Baskerville Old Face" pitchFamily="18" charset="0"/>
            </a:endParaRPr>
          </a:p>
          <a:p>
            <a:pPr hangingPunct="0"/>
            <a:r>
              <a:rPr lang="en-US" sz="3200" dirty="0">
                <a:latin typeface="Baskerville Old Face" pitchFamily="18" charset="0"/>
              </a:rPr>
              <a:t> </a:t>
            </a:r>
          </a:p>
          <a:p>
            <a:r>
              <a:rPr lang="en-US" sz="3200" i="1" dirty="0" smtClean="0">
                <a:latin typeface="Baskerville Old Face" pitchFamily="18" charset="0"/>
              </a:rPr>
              <a:t>For </a:t>
            </a:r>
            <a:r>
              <a:rPr lang="en-US" sz="3200" i="1" dirty="0">
                <a:latin typeface="Baskerville Old Face" pitchFamily="18" charset="0"/>
              </a:rPr>
              <a:t>this reason we also thank God without ceasing, because when you received the word of God which you heard from us, you welcomed it not as the word of men, but as it is in truth, the word of God, which also effectively works in you who believe…</a:t>
            </a:r>
            <a:r>
              <a:rPr lang="en-US" sz="3200" dirty="0">
                <a:latin typeface="Baskerville Old Face" pitchFamily="18" charset="0"/>
              </a:rPr>
              <a:t>  	 </a:t>
            </a:r>
            <a:r>
              <a:rPr lang="en-US" sz="3200" dirty="0" smtClean="0">
                <a:latin typeface="Baskerville Old Face" pitchFamily="18" charset="0"/>
              </a:rPr>
              <a:t>						    I </a:t>
            </a:r>
            <a:r>
              <a:rPr lang="en-US" sz="3200" dirty="0">
                <a:latin typeface="Baskerville Old Face" pitchFamily="18" charset="0"/>
              </a:rPr>
              <a:t>Thessalonians 2:13</a:t>
            </a:r>
          </a:p>
          <a:p>
            <a:pPr marL="514350" lvl="0" indent="-514350" hangingPunct="0">
              <a:buAutoNum type="arabicPeriod"/>
            </a:pPr>
            <a:endParaRPr lang="en-US" sz="3200" b="1" dirty="0" smtClean="0">
              <a:latin typeface="Baskerville Old Face" pitchFamily="18" charset="0"/>
            </a:endParaRP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fade">
                                      <p:cBhvr>
                                        <p:cTn id="17" dur="20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3" end="3"/>
                                            </p:txEl>
                                          </p:spTgt>
                                        </p:tgtEl>
                                        <p:attrNameLst>
                                          <p:attrName>style.visibility</p:attrName>
                                        </p:attrNameLst>
                                      </p:cBhvr>
                                      <p:to>
                                        <p:strVal val="visible"/>
                                      </p:to>
                                    </p:set>
                                    <p:animEffect transition="in" filter="fade">
                                      <p:cBhvr>
                                        <p:cTn id="22" dur="2000"/>
                                        <p:tgtEl>
                                          <p:spTgt spid="10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Effect transition="in" filter="fade">
                                      <p:cBhvr>
                                        <p:cTn id="27" dur="2000"/>
                                        <p:tgtEl>
                                          <p:spTgt spid="10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11668"/>
            <a:ext cx="86106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solidFill>
                  <a:schemeClr val="bg1">
                    <a:lumMod val="75000"/>
                  </a:schemeClr>
                </a:solidFill>
                <a:latin typeface="Baskerville Old Face" pitchFamily="18" charset="0"/>
              </a:rPr>
              <a:t>What do we believe about the Bible?</a:t>
            </a:r>
            <a:endParaRPr lang="en-US" sz="3200" dirty="0">
              <a:solidFill>
                <a:schemeClr val="bg1">
                  <a:lumMod val="75000"/>
                </a:schemeClr>
              </a:solidFill>
              <a:latin typeface="Baskerville Old Face" pitchFamily="18" charset="0"/>
            </a:endParaRPr>
          </a:p>
          <a:p>
            <a:pPr hangingPunct="0"/>
            <a:r>
              <a:rPr lang="en-US" sz="1600" dirty="0">
                <a:latin typeface="Baskerville Old Face" pitchFamily="18" charset="0"/>
              </a:rPr>
              <a:t> </a:t>
            </a:r>
          </a:p>
          <a:p>
            <a:pPr marL="457200" lvl="0" indent="-457200" hangingPunct="0"/>
            <a:r>
              <a:rPr lang="en-US" sz="3200" b="1" dirty="0" smtClean="0">
                <a:latin typeface="Baskerville Old Face" pitchFamily="18" charset="0"/>
              </a:rPr>
              <a:t>3.  We </a:t>
            </a:r>
            <a:r>
              <a:rPr lang="en-US" sz="3200" b="1" dirty="0">
                <a:latin typeface="Baskerville Old Face" pitchFamily="18" charset="0"/>
              </a:rPr>
              <a:t>believe that only the Bible leads to a true knowledge and a genuine experience of </a:t>
            </a:r>
            <a:r>
              <a:rPr lang="en-US" sz="3200" b="1" dirty="0" smtClean="0">
                <a:latin typeface="Baskerville Old Face" pitchFamily="18" charset="0"/>
              </a:rPr>
              <a:t>God.</a:t>
            </a:r>
            <a:endParaRPr lang="en-US" sz="3200" dirty="0">
              <a:latin typeface="Baskerville Old Face" pitchFamily="18" charset="0"/>
            </a:endParaRPr>
          </a:p>
          <a:p>
            <a:r>
              <a:rPr lang="en-US" i="1" dirty="0">
                <a:latin typeface="Baskerville Old Face" pitchFamily="18" charset="0"/>
              </a:rPr>
              <a:t> </a:t>
            </a:r>
            <a:endParaRPr lang="en-US" dirty="0">
              <a:latin typeface="Baskerville Old Face" pitchFamily="18" charset="0"/>
            </a:endParaRPr>
          </a:p>
          <a:p>
            <a:r>
              <a:rPr lang="en-US" sz="3200" i="1" dirty="0">
                <a:latin typeface="Baskerville Old Face" pitchFamily="18" charset="0"/>
              </a:rPr>
              <a:t>But you must continue in the things which you have learned and been assured of, knowing from whom you have learned them, and that from childhood you have known the Holy Scriptures, which are able to make you wise for salvation through faith which is in Christ Jesus. </a:t>
            </a:r>
            <a:r>
              <a:rPr lang="en-US" sz="3200" i="1" dirty="0" smtClean="0">
                <a:latin typeface="Baskerville Old Face" pitchFamily="18" charset="0"/>
              </a:rPr>
              <a:t>			    </a:t>
            </a:r>
            <a:r>
              <a:rPr lang="en-US" sz="3200" dirty="0" smtClean="0">
                <a:latin typeface="Baskerville Old Face" pitchFamily="18" charset="0"/>
              </a:rPr>
              <a:t>II Timothy 3:14-15</a:t>
            </a:r>
            <a:endParaRPr lang="en-US" sz="3200" dirty="0">
              <a:latin typeface="Baskerville Old Face" pitchFamily="18" charset="0"/>
            </a:endParaRPr>
          </a:p>
          <a:p>
            <a:pPr marL="514350" lvl="0" indent="-514350" hangingPunct="0">
              <a:buAutoNum type="arabicPeriod"/>
            </a:pPr>
            <a:endParaRPr lang="en-US" sz="3200" b="1" dirty="0" smtClean="0">
              <a:latin typeface="Baskerville Old Face" pitchFamily="18" charset="0"/>
            </a:endParaRP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fade">
                                      <p:cBhvr>
                                        <p:cTn id="17" dur="20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3" end="3"/>
                                            </p:txEl>
                                          </p:spTgt>
                                        </p:tgtEl>
                                        <p:attrNameLst>
                                          <p:attrName>style.visibility</p:attrName>
                                        </p:attrNameLst>
                                      </p:cBhvr>
                                      <p:to>
                                        <p:strVal val="visible"/>
                                      </p:to>
                                    </p:set>
                                    <p:animEffect transition="in" filter="fade">
                                      <p:cBhvr>
                                        <p:cTn id="22" dur="2000"/>
                                        <p:tgtEl>
                                          <p:spTgt spid="10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Effect transition="in" filter="fade">
                                      <p:cBhvr>
                                        <p:cTn id="27" dur="2000"/>
                                        <p:tgtEl>
                                          <p:spTgt spid="10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457200"/>
            <a:ext cx="86106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God has revealed Himself to man in primarily three ways.</a:t>
            </a:r>
          </a:p>
          <a:p>
            <a:pPr hangingPunct="0"/>
            <a:r>
              <a:rPr lang="en-US" dirty="0">
                <a:latin typeface="Baskerville Old Face" pitchFamily="18" charset="0"/>
              </a:rPr>
              <a:t> </a:t>
            </a:r>
          </a:p>
          <a:p>
            <a:pPr marL="514350" indent="-514350">
              <a:buAutoNum type="arabicPeriod"/>
            </a:pPr>
            <a:r>
              <a:rPr lang="en-US" sz="3200" dirty="0" smtClean="0">
                <a:latin typeface="Baskerville Old Face" pitchFamily="18" charset="0"/>
              </a:rPr>
              <a:t>God </a:t>
            </a:r>
            <a:r>
              <a:rPr lang="en-US" sz="3200" dirty="0">
                <a:latin typeface="Baskerville Old Face" pitchFamily="18" charset="0"/>
              </a:rPr>
              <a:t>has revealed Himself to man in </a:t>
            </a:r>
            <a:r>
              <a:rPr lang="en-US" sz="3200" b="1" dirty="0" smtClean="0">
                <a:latin typeface="Baskerville Old Face" pitchFamily="18" charset="0"/>
              </a:rPr>
              <a:t>creation</a:t>
            </a:r>
          </a:p>
          <a:p>
            <a:pPr marL="514350" indent="-514350"/>
            <a:endParaRPr lang="en-US" i="1" dirty="0" smtClean="0"/>
          </a:p>
          <a:p>
            <a:pPr marL="514350" indent="-514350"/>
            <a:r>
              <a:rPr lang="en-US" sz="3200" i="1" dirty="0">
                <a:latin typeface="Baskerville Old Face" pitchFamily="18" charset="0"/>
              </a:rPr>
              <a:t>	</a:t>
            </a:r>
            <a:r>
              <a:rPr lang="en-US" sz="3200" i="1" dirty="0" smtClean="0">
                <a:latin typeface="Baskerville Old Face" pitchFamily="18" charset="0"/>
              </a:rPr>
              <a:t>For </a:t>
            </a:r>
            <a:r>
              <a:rPr lang="en-US" sz="3200" i="1" dirty="0">
                <a:latin typeface="Baskerville Old Face" pitchFamily="18" charset="0"/>
              </a:rPr>
              <a:t>since the creation of the world His invisible attributes are clearly seen, being understood by the things that are made, even His eternal power and Godhead, so that they are without excuse</a:t>
            </a:r>
            <a:r>
              <a:rPr lang="en-US" sz="3200" i="1" dirty="0" smtClean="0">
                <a:latin typeface="Baskerville Old Face" pitchFamily="18" charset="0"/>
              </a:rPr>
              <a:t>…							      </a:t>
            </a:r>
            <a:r>
              <a:rPr lang="en-US" sz="3200" dirty="0">
                <a:latin typeface="Baskerville Old Face" pitchFamily="18" charset="0"/>
              </a:rPr>
              <a:t>Romans 1:20</a:t>
            </a:r>
          </a:p>
          <a:p>
            <a:pPr marL="514350" indent="-514350">
              <a:buAutoNum type="arabicPeriod"/>
            </a:pPr>
            <a:endParaRPr lang="en-US" sz="3200" b="1" dirty="0" smtClean="0">
              <a:latin typeface="Baskerville Old Face" pitchFamily="18" charset="0"/>
            </a:endParaRPr>
          </a:p>
          <a:p>
            <a:pPr marL="514350" indent="-514350"/>
            <a:r>
              <a:rPr lang="en-US" sz="3200" dirty="0" smtClean="0">
                <a:latin typeface="Baskerville Old Face" pitchFamily="18" charset="0"/>
              </a:rPr>
              <a:t> </a:t>
            </a:r>
            <a:endParaRPr lang="en-US" sz="3200" b="1" dirty="0" smtClean="0">
              <a:latin typeface="Baskerville Old Face" pitchFamily="18" charset="0"/>
            </a:endParaRP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fade">
                                      <p:cBhvr>
                                        <p:cTn id="17" dur="20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4" end="4"/>
                                            </p:txEl>
                                          </p:spTgt>
                                        </p:tgtEl>
                                        <p:attrNameLst>
                                          <p:attrName>style.visibility</p:attrName>
                                        </p:attrNameLst>
                                      </p:cBhvr>
                                      <p:to>
                                        <p:strVal val="visible"/>
                                      </p:to>
                                    </p:set>
                                    <p:animEffect transition="in" filter="fade">
                                      <p:cBhvr>
                                        <p:cTn id="22" dur="2000"/>
                                        <p:tgtEl>
                                          <p:spTgt spid="102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6" end="6"/>
                                            </p:txEl>
                                          </p:spTgt>
                                        </p:tgtEl>
                                        <p:attrNameLst>
                                          <p:attrName>style.visibility</p:attrName>
                                        </p:attrNameLst>
                                      </p:cBhvr>
                                      <p:to>
                                        <p:strVal val="visible"/>
                                      </p:to>
                                    </p:set>
                                    <p:animEffect transition="in" filter="fade">
                                      <p:cBhvr>
                                        <p:cTn id="27" dur="2000"/>
                                        <p:tgtEl>
                                          <p:spTgt spid="10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949643"/>
            <a:ext cx="86106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God has revealed Himself to man in primarily three ways.</a:t>
            </a:r>
          </a:p>
          <a:p>
            <a:pPr hangingPunct="0"/>
            <a:r>
              <a:rPr lang="en-US" dirty="0">
                <a:latin typeface="Baskerville Old Face" pitchFamily="18" charset="0"/>
              </a:rPr>
              <a:t> </a:t>
            </a:r>
          </a:p>
          <a:p>
            <a:pPr marL="514350" indent="-514350">
              <a:buAutoNum type="arabicPeriod"/>
            </a:pPr>
            <a:r>
              <a:rPr lang="en-US" sz="3200" dirty="0" smtClean="0">
                <a:latin typeface="Baskerville Old Face" pitchFamily="18" charset="0"/>
              </a:rPr>
              <a:t>God </a:t>
            </a:r>
            <a:r>
              <a:rPr lang="en-US" sz="3200" dirty="0">
                <a:latin typeface="Baskerville Old Face" pitchFamily="18" charset="0"/>
              </a:rPr>
              <a:t>has revealed Himself to man in </a:t>
            </a:r>
            <a:r>
              <a:rPr lang="en-US" sz="3200" b="1" dirty="0" smtClean="0">
                <a:latin typeface="Baskerville Old Face" pitchFamily="18" charset="0"/>
              </a:rPr>
              <a:t>creation</a:t>
            </a:r>
          </a:p>
          <a:p>
            <a:pPr marL="514350" indent="-514350"/>
            <a:endParaRPr lang="en-US" i="1" dirty="0" smtClean="0"/>
          </a:p>
          <a:p>
            <a:pPr marL="514350" indent="-514350"/>
            <a:r>
              <a:rPr lang="en-US" sz="3200" dirty="0" smtClean="0">
                <a:latin typeface="Baskerville Old Face" pitchFamily="18" charset="0"/>
              </a:rPr>
              <a:t>2</a:t>
            </a:r>
            <a:r>
              <a:rPr lang="en-US" sz="3200" dirty="0">
                <a:latin typeface="Baskerville Old Face" pitchFamily="18" charset="0"/>
              </a:rPr>
              <a:t>.  God has revealed Himself to man through the </a:t>
            </a:r>
            <a:r>
              <a:rPr lang="en-US" sz="3200" b="1" dirty="0" smtClean="0">
                <a:latin typeface="Baskerville Old Face" pitchFamily="18" charset="0"/>
              </a:rPr>
              <a:t>conscience</a:t>
            </a:r>
            <a:r>
              <a:rPr lang="en-US" sz="3200" dirty="0" smtClean="0">
                <a:latin typeface="Baskerville Old Face" pitchFamily="18" charset="0"/>
              </a:rPr>
              <a:t>.</a:t>
            </a:r>
            <a:endParaRPr lang="en-US" sz="3200" dirty="0">
              <a:latin typeface="Baskerville Old Face" pitchFamily="18" charset="0"/>
            </a:endParaRPr>
          </a:p>
          <a:p>
            <a:pPr marL="514350" indent="-514350"/>
            <a:endParaRPr lang="en-US" sz="3200" dirty="0">
              <a:latin typeface="Baskerville Old Face" pitchFamily="18" charset="0"/>
            </a:endParaRPr>
          </a:p>
          <a:p>
            <a:pPr marL="514350" indent="-514350">
              <a:buAutoNum type="arabicPeriod"/>
            </a:pPr>
            <a:endParaRPr lang="en-US" sz="3200" b="1" dirty="0" smtClean="0">
              <a:latin typeface="Baskerville Old Face" pitchFamily="18" charset="0"/>
            </a:endParaRPr>
          </a:p>
          <a:p>
            <a:pPr marL="514350" indent="-514350"/>
            <a:r>
              <a:rPr lang="en-US" sz="3200" dirty="0" smtClean="0">
                <a:latin typeface="Baskerville Old Face" pitchFamily="18" charset="0"/>
              </a:rPr>
              <a:t> </a:t>
            </a:r>
            <a:endParaRPr lang="en-US" sz="3200" b="1" dirty="0" smtClean="0">
              <a:latin typeface="Baskerville Old Face" pitchFamily="18" charset="0"/>
            </a:endParaRP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762000"/>
            <a:ext cx="86106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3200" i="1" dirty="0">
                <a:latin typeface="Baskerville Old Face" pitchFamily="18" charset="0"/>
              </a:rPr>
              <a:t>Even when Gentiles, who do not have God’s written law, instinctively follow what the law says, they show that in their hearts they know right from wrong. </a:t>
            </a:r>
            <a:r>
              <a:rPr lang="en-US" sz="3200" i="1" baseline="30000" dirty="0">
                <a:latin typeface="Baskerville Old Face" pitchFamily="18" charset="0"/>
              </a:rPr>
              <a:t>15</a:t>
            </a:r>
            <a:r>
              <a:rPr lang="en-US" sz="3200" i="1" dirty="0">
                <a:latin typeface="Baskerville Old Face" pitchFamily="18" charset="0"/>
              </a:rPr>
              <a:t> They demonstrate that God’s law is written within them, for their own consciences either accuse them or tell them they are doing what is right. </a:t>
            </a:r>
            <a:r>
              <a:rPr lang="en-US" sz="3200" i="1" baseline="30000" dirty="0">
                <a:latin typeface="Baskerville Old Face" pitchFamily="18" charset="0"/>
              </a:rPr>
              <a:t>16</a:t>
            </a:r>
            <a:r>
              <a:rPr lang="en-US" sz="3200" i="1" dirty="0">
                <a:latin typeface="Baskerville Old Face" pitchFamily="18" charset="0"/>
              </a:rPr>
              <a:t> The day will surely come when God, by Jesus Christ, will judge everyone’s secret life. </a:t>
            </a:r>
            <a:r>
              <a:rPr lang="en-US" sz="3200" dirty="0">
                <a:latin typeface="Baskerville Old Face" pitchFamily="18" charset="0"/>
              </a:rPr>
              <a:t>  Romans 2:15-16, NLT</a:t>
            </a:r>
          </a:p>
          <a:p>
            <a:pPr marL="514350" indent="-514350"/>
            <a:endParaRPr lang="en-US" sz="3200" dirty="0">
              <a:latin typeface="Baskerville Old Face" pitchFamily="18" charset="0"/>
            </a:endParaRPr>
          </a:p>
          <a:p>
            <a:pPr marL="514350" indent="-514350">
              <a:buAutoNum type="arabicPeriod"/>
            </a:pPr>
            <a:endParaRPr lang="en-US" sz="3200" b="1" dirty="0" smtClean="0">
              <a:latin typeface="Baskerville Old Face" pitchFamily="18" charset="0"/>
            </a:endParaRPr>
          </a:p>
          <a:p>
            <a:pPr marL="514350" indent="-514350"/>
            <a:r>
              <a:rPr lang="en-US" sz="3200" dirty="0" smtClean="0">
                <a:latin typeface="Baskerville Old Face" pitchFamily="18" charset="0"/>
              </a:rPr>
              <a:t> </a:t>
            </a:r>
            <a:endParaRPr lang="en-US" sz="3200" b="1" dirty="0" smtClean="0">
              <a:latin typeface="Baskerville Old Face" pitchFamily="18" charset="0"/>
            </a:endParaRP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81200"/>
            <a:ext cx="8534400" cy="3200400"/>
          </a:xfrm>
        </p:spPr>
        <p:txBody>
          <a:bodyPr>
            <a:normAutofit fontScale="90000"/>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solidFill>
                  <a:schemeClr val="tx1"/>
                </a:solidFill>
                <a:latin typeface="Baskerville Old Face" pitchFamily="18" charset="0"/>
              </a:rPr>
              <a:t>“All Scripture is God-breathed and is useful for teaching, rebuking, correcting and training in righteousness, so that the man of God may be thoroughly equipped for every good work.” </a:t>
            </a:r>
            <a:r>
              <a:rPr lang="en-US" sz="3900" dirty="0" smtClean="0">
                <a:solidFill>
                  <a:schemeClr val="tx1"/>
                </a:solidFill>
                <a:latin typeface="Baskerville Old Face" pitchFamily="18" charset="0"/>
              </a:rPr>
              <a:t> </a:t>
            </a:r>
            <a:r>
              <a:rPr lang="en-US" sz="4000" dirty="0" smtClean="0">
                <a:solidFill>
                  <a:schemeClr val="tx1"/>
                </a:solidFill>
                <a:latin typeface="Baskerville Old Face" pitchFamily="18" charset="0"/>
              </a:rPr>
              <a:t>										        				</a:t>
            </a:r>
            <a:r>
              <a:rPr lang="en-US" sz="3900" dirty="0" smtClean="0">
                <a:solidFill>
                  <a:schemeClr val="tx1"/>
                </a:solidFill>
                <a:latin typeface="Baskerville Old Face" pitchFamily="18" charset="0"/>
              </a:rPr>
              <a:t>II Timothy 3:16-17, NIV</a:t>
            </a: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210980"/>
            <a:ext cx="8610600" cy="70480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God has revealed Himself to man in primarily three ways.</a:t>
            </a:r>
          </a:p>
          <a:p>
            <a:pPr hangingPunct="0"/>
            <a:r>
              <a:rPr lang="en-US" dirty="0">
                <a:latin typeface="Baskerville Old Face" pitchFamily="18" charset="0"/>
              </a:rPr>
              <a:t> </a:t>
            </a:r>
          </a:p>
          <a:p>
            <a:pPr marL="514350" indent="-514350">
              <a:buAutoNum type="arabicPeriod"/>
            </a:pPr>
            <a:r>
              <a:rPr lang="en-US" sz="3200" dirty="0" smtClean="0">
                <a:latin typeface="Baskerville Old Face" pitchFamily="18" charset="0"/>
              </a:rPr>
              <a:t>God </a:t>
            </a:r>
            <a:r>
              <a:rPr lang="en-US" sz="3200" dirty="0">
                <a:latin typeface="Baskerville Old Face" pitchFamily="18" charset="0"/>
              </a:rPr>
              <a:t>has revealed Himself to man in </a:t>
            </a:r>
            <a:r>
              <a:rPr lang="en-US" sz="3200" b="1" dirty="0" smtClean="0">
                <a:latin typeface="Baskerville Old Face" pitchFamily="18" charset="0"/>
              </a:rPr>
              <a:t>creation</a:t>
            </a:r>
          </a:p>
          <a:p>
            <a:pPr marL="514350" indent="-514350"/>
            <a:endParaRPr lang="en-US" i="1" dirty="0" smtClean="0"/>
          </a:p>
          <a:p>
            <a:pPr marL="514350" indent="-514350">
              <a:buAutoNum type="arabicPeriod" startAt="2"/>
            </a:pPr>
            <a:r>
              <a:rPr lang="en-US" sz="3200" dirty="0" smtClean="0">
                <a:latin typeface="Baskerville Old Face" pitchFamily="18" charset="0"/>
              </a:rPr>
              <a:t>God </a:t>
            </a:r>
            <a:r>
              <a:rPr lang="en-US" sz="3200" dirty="0">
                <a:latin typeface="Baskerville Old Face" pitchFamily="18" charset="0"/>
              </a:rPr>
              <a:t>has revealed Himself to man through the </a:t>
            </a:r>
            <a:r>
              <a:rPr lang="en-US" sz="3200" b="1" dirty="0" smtClean="0">
                <a:latin typeface="Baskerville Old Face" pitchFamily="18" charset="0"/>
              </a:rPr>
              <a:t>conscience</a:t>
            </a:r>
            <a:r>
              <a:rPr lang="en-US" sz="3200" dirty="0" smtClean="0">
                <a:latin typeface="Baskerville Old Face" pitchFamily="18" charset="0"/>
              </a:rPr>
              <a:t>.</a:t>
            </a:r>
          </a:p>
          <a:p>
            <a:pPr marL="514350" indent="-514350">
              <a:buAutoNum type="arabicPeriod" startAt="2"/>
            </a:pPr>
            <a:endParaRPr lang="en-US" dirty="0" smtClean="0">
              <a:latin typeface="Baskerville Old Face" pitchFamily="18" charset="0"/>
            </a:endParaRPr>
          </a:p>
          <a:p>
            <a:pPr marL="514350" indent="-514350">
              <a:buAutoNum type="arabicPeriod" startAt="2"/>
            </a:pPr>
            <a:r>
              <a:rPr lang="en-US" sz="3200" dirty="0">
                <a:latin typeface="Baskerville Old Face" pitchFamily="18" charset="0"/>
              </a:rPr>
              <a:t>God has revealed Himself to man by </a:t>
            </a:r>
            <a:r>
              <a:rPr lang="en-US" sz="3200" b="1" dirty="0">
                <a:latin typeface="Baskerville Old Face" pitchFamily="18" charset="0"/>
              </a:rPr>
              <a:t>divine intervention </a:t>
            </a:r>
            <a:endParaRPr lang="en-US" sz="3200" dirty="0">
              <a:latin typeface="Baskerville Old Face" pitchFamily="18" charset="0"/>
            </a:endParaRPr>
          </a:p>
          <a:p>
            <a:pPr marL="514350" indent="-514350"/>
            <a:endParaRPr lang="en-US" sz="3200" dirty="0">
              <a:latin typeface="Baskerville Old Face" pitchFamily="18" charset="0"/>
            </a:endParaRPr>
          </a:p>
          <a:p>
            <a:pPr marL="514350" indent="-514350">
              <a:buAutoNum type="arabicPeriod"/>
            </a:pPr>
            <a:endParaRPr lang="en-US" sz="3200" b="1" dirty="0" smtClean="0">
              <a:latin typeface="Baskerville Old Face" pitchFamily="18" charset="0"/>
            </a:endParaRPr>
          </a:p>
          <a:p>
            <a:pPr marL="514350" indent="-514350"/>
            <a:r>
              <a:rPr lang="en-US" sz="3200" dirty="0" smtClean="0">
                <a:latin typeface="Baskerville Old Face" pitchFamily="18" charset="0"/>
              </a:rPr>
              <a:t> </a:t>
            </a:r>
            <a:endParaRPr lang="en-US" sz="3200" b="1" dirty="0" smtClean="0">
              <a:latin typeface="Baskerville Old Face" pitchFamily="18" charset="0"/>
            </a:endParaRP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228600" y="304800"/>
            <a:ext cx="8610600" cy="5724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solidFill>
                  <a:schemeClr val="bg1">
                    <a:lumMod val="75000"/>
                  </a:schemeClr>
                </a:solidFill>
                <a:latin typeface="Baskerville Old Face" pitchFamily="18" charset="0"/>
              </a:rPr>
              <a:t>What do we believe about the Bible?</a:t>
            </a:r>
            <a:endParaRPr lang="en-US" sz="3200" dirty="0">
              <a:solidFill>
                <a:schemeClr val="bg1">
                  <a:lumMod val="75000"/>
                </a:schemeClr>
              </a:solidFill>
              <a:latin typeface="Baskerville Old Face" pitchFamily="18" charset="0"/>
            </a:endParaRPr>
          </a:p>
          <a:p>
            <a:pPr hangingPunct="0"/>
            <a:r>
              <a:rPr lang="en-US" sz="1600" dirty="0">
                <a:latin typeface="Baskerville Old Face" pitchFamily="18" charset="0"/>
              </a:rPr>
              <a:t> </a:t>
            </a:r>
          </a:p>
          <a:p>
            <a:pPr marL="514350" lvl="0" indent="-514350" hangingPunct="0">
              <a:buAutoNum type="arabicPeriod" startAt="4"/>
            </a:pPr>
            <a:r>
              <a:rPr lang="en-US" sz="3200" b="1" dirty="0" smtClean="0">
                <a:latin typeface="Baskerville Old Face" pitchFamily="18" charset="0"/>
              </a:rPr>
              <a:t>We </a:t>
            </a:r>
            <a:r>
              <a:rPr lang="en-US" sz="3200" b="1" dirty="0">
                <a:latin typeface="Baskerville Old Face" pitchFamily="18" charset="0"/>
              </a:rPr>
              <a:t>believe in the plenary, verbal inspiration of the Bible</a:t>
            </a:r>
            <a:r>
              <a:rPr lang="en-US" sz="3200" b="1" dirty="0" smtClean="0">
                <a:latin typeface="Baskerville Old Face" pitchFamily="18" charset="0"/>
              </a:rPr>
              <a:t>.</a:t>
            </a:r>
          </a:p>
          <a:p>
            <a:pPr marL="514350" lvl="0" indent="-514350" hangingPunct="0"/>
            <a:endParaRPr lang="en-US" sz="3200" dirty="0" smtClean="0">
              <a:latin typeface="Baskerville Old Face" pitchFamily="18" charset="0"/>
            </a:endParaRPr>
          </a:p>
          <a:p>
            <a:pPr marL="514350" lvl="0" indent="-514350" hangingPunct="0">
              <a:spcAft>
                <a:spcPts val="1200"/>
              </a:spcAft>
              <a:buFont typeface="Arial" pitchFamily="34" charset="0"/>
              <a:buChar char="•"/>
            </a:pPr>
            <a:r>
              <a:rPr lang="en-US" sz="3200" dirty="0" smtClean="0">
                <a:latin typeface="Baskerville Old Face" pitchFamily="18" charset="0"/>
              </a:rPr>
              <a:t>The </a:t>
            </a:r>
            <a:r>
              <a:rPr lang="en-US" sz="3200" dirty="0">
                <a:latin typeface="Baskerville Old Face" pitchFamily="18" charset="0"/>
              </a:rPr>
              <a:t>word “plenary” means “full” or “complete.” </a:t>
            </a:r>
            <a:endParaRPr lang="en-US" sz="3200" dirty="0" smtClean="0">
              <a:latin typeface="Baskerville Old Face" pitchFamily="18" charset="0"/>
            </a:endParaRPr>
          </a:p>
          <a:p>
            <a:pPr marL="514350" lvl="0" indent="-514350" hangingPunct="0">
              <a:spcAft>
                <a:spcPts val="1200"/>
              </a:spcAft>
              <a:buFont typeface="Arial" pitchFamily="34" charset="0"/>
              <a:buChar char="•"/>
            </a:pPr>
            <a:r>
              <a:rPr lang="en-US" sz="3200" dirty="0">
                <a:latin typeface="Baskerville Old Face" pitchFamily="18" charset="0"/>
              </a:rPr>
              <a:t>The word “verbal” means “relating to words</a:t>
            </a:r>
            <a:r>
              <a:rPr lang="en-US" sz="3200" dirty="0" smtClean="0">
                <a:latin typeface="Baskerville Old Face" pitchFamily="18" charset="0"/>
              </a:rPr>
              <a:t>.”</a:t>
            </a:r>
          </a:p>
          <a:p>
            <a:pPr marL="514350" lvl="0" indent="-514350" hangingPunct="0">
              <a:spcAft>
                <a:spcPts val="1200"/>
              </a:spcAft>
              <a:buFont typeface="Arial" pitchFamily="34" charset="0"/>
              <a:buChar char="•"/>
            </a:pPr>
            <a:r>
              <a:rPr lang="en-US" sz="3200" dirty="0">
                <a:latin typeface="Baskerville Old Face" pitchFamily="18" charset="0"/>
              </a:rPr>
              <a:t>The word “inspiration” means “God-breathed” </a:t>
            </a:r>
          </a:p>
          <a:p>
            <a:pPr marL="514350" lvl="0" indent="-514350" hangingPunct="0">
              <a:buAutoNum type="arabicPeriod"/>
            </a:pPr>
            <a:endParaRPr lang="en-US" sz="3200" b="1" dirty="0" smtClean="0">
              <a:latin typeface="Baskerville Old Face" pitchFamily="18" charset="0"/>
            </a:endParaRP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fade">
                                      <p:cBhvr>
                                        <p:cTn id="17" dur="20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4" end="4"/>
                                            </p:txEl>
                                          </p:spTgt>
                                        </p:tgtEl>
                                        <p:attrNameLst>
                                          <p:attrName>style.visibility</p:attrName>
                                        </p:attrNameLst>
                                      </p:cBhvr>
                                      <p:to>
                                        <p:strVal val="visible"/>
                                      </p:to>
                                    </p:set>
                                    <p:animEffect transition="in" filter="fade">
                                      <p:cBhvr>
                                        <p:cTn id="22" dur="2000"/>
                                        <p:tgtEl>
                                          <p:spTgt spid="102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5" end="5"/>
                                            </p:txEl>
                                          </p:spTgt>
                                        </p:tgtEl>
                                        <p:attrNameLst>
                                          <p:attrName>style.visibility</p:attrName>
                                        </p:attrNameLst>
                                      </p:cBhvr>
                                      <p:to>
                                        <p:strVal val="visible"/>
                                      </p:to>
                                    </p:set>
                                    <p:animEffect transition="in" filter="fade">
                                      <p:cBhvr>
                                        <p:cTn id="27" dur="2000"/>
                                        <p:tgtEl>
                                          <p:spTgt spid="102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5">
                                            <p:txEl>
                                              <p:pRg st="6" end="6"/>
                                            </p:txEl>
                                          </p:spTgt>
                                        </p:tgtEl>
                                        <p:attrNameLst>
                                          <p:attrName>style.visibility</p:attrName>
                                        </p:attrNameLst>
                                      </p:cBhvr>
                                      <p:to>
                                        <p:strVal val="visible"/>
                                      </p:to>
                                    </p:set>
                                    <p:animEffect transition="in" filter="fade">
                                      <p:cBhvr>
                                        <p:cTn id="32" dur="2000"/>
                                        <p:tgtEl>
                                          <p:spTgt spid="10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ct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228600" y="1371600"/>
            <a:ext cx="861060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hangingPunct="0"/>
            <a:r>
              <a:rPr lang="en-US" sz="4000" b="1" dirty="0">
                <a:latin typeface="Baskerville Old Face" pitchFamily="18" charset="0"/>
              </a:rPr>
              <a:t>I</a:t>
            </a:r>
            <a:r>
              <a:rPr lang="en-US" sz="4000" b="1" dirty="0" smtClean="0">
                <a:latin typeface="Baskerville Old Face" pitchFamily="18" charset="0"/>
              </a:rPr>
              <a:t>nternal Proofs </a:t>
            </a:r>
            <a:r>
              <a:rPr lang="en-US" sz="4000" b="1" dirty="0">
                <a:latin typeface="Baskerville Old Face" pitchFamily="18" charset="0"/>
              </a:rPr>
              <a:t>for </a:t>
            </a:r>
            <a:r>
              <a:rPr lang="en-US" sz="4000" b="1" dirty="0" smtClean="0">
                <a:latin typeface="Baskerville Old Face" pitchFamily="18" charset="0"/>
              </a:rPr>
              <a:t>Inspiration</a:t>
            </a:r>
            <a:endParaRPr lang="en-US" sz="4000" dirty="0">
              <a:latin typeface="Baskerville Old Face" pitchFamily="18" charset="0"/>
            </a:endParaRPr>
          </a:p>
          <a:p>
            <a:pPr marL="514350" lvl="0" indent="-514350" hangingPunct="0">
              <a:buAutoNum type="arabicPeriod"/>
            </a:pPr>
            <a:endParaRPr lang="en-US" sz="3200" b="1" dirty="0" smtClean="0">
              <a:latin typeface="Baskerville Old Face" pitchFamily="18" charset="0"/>
            </a:endParaRP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ct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228600" y="152400"/>
            <a:ext cx="86106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hangingPunct="0"/>
            <a:r>
              <a:rPr lang="en-US" sz="4000" b="1" dirty="0" smtClean="0">
                <a:latin typeface="Baskerville Old Face" pitchFamily="18" charset="0"/>
              </a:rPr>
              <a:t>External Proofs </a:t>
            </a:r>
            <a:r>
              <a:rPr lang="en-US" sz="4000" b="1" dirty="0">
                <a:latin typeface="Baskerville Old Face" pitchFamily="18" charset="0"/>
              </a:rPr>
              <a:t>for </a:t>
            </a:r>
            <a:r>
              <a:rPr lang="en-US" sz="4000" b="1" dirty="0" smtClean="0">
                <a:latin typeface="Baskerville Old Face" pitchFamily="18" charset="0"/>
              </a:rPr>
              <a:t>Inspiration</a:t>
            </a:r>
            <a:endParaRPr lang="en-US" sz="4000" dirty="0">
              <a:latin typeface="Baskerville Old Face" pitchFamily="18" charset="0"/>
            </a:endParaRPr>
          </a:p>
          <a:p>
            <a:pPr marL="514350" lvl="0" indent="-514350" hangingPunct="0"/>
            <a:endParaRPr lang="en-US" sz="3200" b="1" dirty="0" smtClean="0">
              <a:latin typeface="Baskerville Old Face" pitchFamily="18" charset="0"/>
            </a:endParaRPr>
          </a:p>
          <a:p>
            <a:pPr marL="2286000" lvl="0" indent="-514350" hangingPunct="0">
              <a:buAutoNum type="arabicPeriod"/>
            </a:pPr>
            <a:r>
              <a:rPr lang="en-US" sz="3200" b="1" dirty="0" smtClean="0">
                <a:latin typeface="Baskerville Old Face" pitchFamily="18" charset="0"/>
              </a:rPr>
              <a:t>Fulfilled Prophecy</a:t>
            </a:r>
          </a:p>
          <a:p>
            <a:pPr marL="2286000" lvl="0" indent="-514350" hangingPunct="0">
              <a:buAutoNum type="arabicPeriod"/>
            </a:pPr>
            <a:r>
              <a:rPr lang="en-US" sz="3200" b="1" dirty="0" smtClean="0">
                <a:latin typeface="Baskerville Old Face" pitchFamily="18" charset="0"/>
              </a:rPr>
              <a:t>Miraculous Spread of Gospel</a:t>
            </a:r>
          </a:p>
          <a:p>
            <a:pPr marL="2286000" lvl="0" indent="-514350" hangingPunct="0">
              <a:buAutoNum type="arabicPeriod"/>
            </a:pPr>
            <a:r>
              <a:rPr lang="en-US" sz="3200" b="1" dirty="0" smtClean="0">
                <a:latin typeface="Baskerville Old Face" pitchFamily="18" charset="0"/>
              </a:rPr>
              <a:t>Transforming Power </a:t>
            </a:r>
          </a:p>
          <a:p>
            <a:pPr marL="2286000" lvl="0" indent="-514350" hangingPunct="0">
              <a:buAutoNum type="arabicPeriod"/>
            </a:pPr>
            <a:r>
              <a:rPr lang="en-US" sz="3200" b="1" dirty="0" smtClean="0">
                <a:latin typeface="Baskerville Old Face" pitchFamily="18" charset="0"/>
              </a:rPr>
              <a:t>Miraculous Preservation</a:t>
            </a:r>
          </a:p>
          <a:p>
            <a:pPr marL="2286000" lvl="0" indent="-514350" hangingPunct="0">
              <a:buAutoNum type="arabicPeriod"/>
            </a:pPr>
            <a:r>
              <a:rPr lang="en-US" sz="3200" b="1" dirty="0" smtClean="0">
                <a:latin typeface="Baskerville Old Face" pitchFamily="18" charset="0"/>
              </a:rPr>
              <a:t>Conviction of Followers</a:t>
            </a:r>
          </a:p>
          <a:p>
            <a:pPr marL="2286000" lvl="0" indent="-514350" hangingPunct="0">
              <a:buAutoNum type="arabicPeriod"/>
            </a:pPr>
            <a:r>
              <a:rPr lang="en-US" sz="3200" b="1" dirty="0" smtClean="0">
                <a:latin typeface="Baskerville Old Face" pitchFamily="18" charset="0"/>
              </a:rPr>
              <a:t>Scientific Accuracy</a:t>
            </a:r>
          </a:p>
          <a:p>
            <a:pPr marL="2286000" lvl="0" indent="-514350" hangingPunct="0">
              <a:buAutoNum type="arabicPeriod"/>
            </a:pPr>
            <a:r>
              <a:rPr lang="en-US" sz="3200" b="1" dirty="0" smtClean="0">
                <a:latin typeface="Baskerville Old Face" pitchFamily="18" charset="0"/>
              </a:rPr>
              <a:t>Historical Accuracy</a:t>
            </a: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2" end="2"/>
                                            </p:txEl>
                                          </p:spTgt>
                                        </p:tgtEl>
                                        <p:attrNameLst>
                                          <p:attrName>style.visibility</p:attrName>
                                        </p:attrNameLst>
                                      </p:cBhvr>
                                      <p:to>
                                        <p:strVal val="visible"/>
                                      </p:to>
                                    </p:set>
                                    <p:animEffect transition="in" filter="fade">
                                      <p:cBhvr>
                                        <p:cTn id="12" dur="2000"/>
                                        <p:tgtEl>
                                          <p:spTgt spid="102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3" end="3"/>
                                            </p:txEl>
                                          </p:spTgt>
                                        </p:tgtEl>
                                        <p:attrNameLst>
                                          <p:attrName>style.visibility</p:attrName>
                                        </p:attrNameLst>
                                      </p:cBhvr>
                                      <p:to>
                                        <p:strVal val="visible"/>
                                      </p:to>
                                    </p:set>
                                    <p:animEffect transition="in" filter="fade">
                                      <p:cBhvr>
                                        <p:cTn id="17" dur="2000"/>
                                        <p:tgtEl>
                                          <p:spTgt spid="102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4" end="4"/>
                                            </p:txEl>
                                          </p:spTgt>
                                        </p:tgtEl>
                                        <p:attrNameLst>
                                          <p:attrName>style.visibility</p:attrName>
                                        </p:attrNameLst>
                                      </p:cBhvr>
                                      <p:to>
                                        <p:strVal val="visible"/>
                                      </p:to>
                                    </p:set>
                                    <p:animEffect transition="in" filter="fade">
                                      <p:cBhvr>
                                        <p:cTn id="22" dur="2000"/>
                                        <p:tgtEl>
                                          <p:spTgt spid="102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5" end="5"/>
                                            </p:txEl>
                                          </p:spTgt>
                                        </p:tgtEl>
                                        <p:attrNameLst>
                                          <p:attrName>style.visibility</p:attrName>
                                        </p:attrNameLst>
                                      </p:cBhvr>
                                      <p:to>
                                        <p:strVal val="visible"/>
                                      </p:to>
                                    </p:set>
                                    <p:animEffect transition="in" filter="fade">
                                      <p:cBhvr>
                                        <p:cTn id="27" dur="2000"/>
                                        <p:tgtEl>
                                          <p:spTgt spid="102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5">
                                            <p:txEl>
                                              <p:pRg st="6" end="6"/>
                                            </p:txEl>
                                          </p:spTgt>
                                        </p:tgtEl>
                                        <p:attrNameLst>
                                          <p:attrName>style.visibility</p:attrName>
                                        </p:attrNameLst>
                                      </p:cBhvr>
                                      <p:to>
                                        <p:strVal val="visible"/>
                                      </p:to>
                                    </p:set>
                                    <p:animEffect transition="in" filter="fade">
                                      <p:cBhvr>
                                        <p:cTn id="32" dur="2000"/>
                                        <p:tgtEl>
                                          <p:spTgt spid="102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25">
                                            <p:txEl>
                                              <p:pRg st="7" end="7"/>
                                            </p:txEl>
                                          </p:spTgt>
                                        </p:tgtEl>
                                        <p:attrNameLst>
                                          <p:attrName>style.visibility</p:attrName>
                                        </p:attrNameLst>
                                      </p:cBhvr>
                                      <p:to>
                                        <p:strVal val="visible"/>
                                      </p:to>
                                    </p:set>
                                    <p:animEffect transition="in" filter="fade">
                                      <p:cBhvr>
                                        <p:cTn id="37" dur="2000"/>
                                        <p:tgtEl>
                                          <p:spTgt spid="102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25">
                                            <p:txEl>
                                              <p:pRg st="8" end="8"/>
                                            </p:txEl>
                                          </p:spTgt>
                                        </p:tgtEl>
                                        <p:attrNameLst>
                                          <p:attrName>style.visibility</p:attrName>
                                        </p:attrNameLst>
                                      </p:cBhvr>
                                      <p:to>
                                        <p:strVal val="visible"/>
                                      </p:to>
                                    </p:set>
                                    <p:animEffect transition="in" filter="fade">
                                      <p:cBhvr>
                                        <p:cTn id="42" dur="2000"/>
                                        <p:tgtEl>
                                          <p:spTgt spid="102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ct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228600" y="762000"/>
            <a:ext cx="86106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Why is this important? </a:t>
            </a:r>
            <a:endParaRPr lang="en-US" sz="3200" dirty="0">
              <a:latin typeface="Baskerville Old Face" pitchFamily="18" charset="0"/>
            </a:endParaRPr>
          </a:p>
          <a:p>
            <a:pPr hangingPunct="0"/>
            <a:r>
              <a:rPr lang="en-US" sz="3200" dirty="0">
                <a:latin typeface="Baskerville Old Face" pitchFamily="18" charset="0"/>
              </a:rPr>
              <a:t> </a:t>
            </a:r>
          </a:p>
          <a:p>
            <a:pPr marL="457200" indent="-342900" hangingPunct="0">
              <a:spcAft>
                <a:spcPts val="1200"/>
              </a:spcAft>
              <a:buFont typeface="Arial" pitchFamily="34" charset="0"/>
              <a:buChar char="•"/>
            </a:pPr>
            <a:r>
              <a:rPr lang="en-US" sz="3200" dirty="0">
                <a:latin typeface="Baskerville Old Face" pitchFamily="18" charset="0"/>
              </a:rPr>
              <a:t>Because Satan wants you to doubt the Word and its authority?</a:t>
            </a:r>
          </a:p>
          <a:p>
            <a:pPr marL="457200" indent="-342900" hangingPunct="0">
              <a:spcAft>
                <a:spcPts val="1200"/>
              </a:spcAft>
              <a:buFont typeface="Arial" pitchFamily="34" charset="0"/>
              <a:buChar char="•"/>
            </a:pPr>
            <a:r>
              <a:rPr lang="en-US" sz="3200" dirty="0" smtClean="0">
                <a:latin typeface="Baskerville Old Face" pitchFamily="18" charset="0"/>
              </a:rPr>
              <a:t>Because </a:t>
            </a:r>
            <a:r>
              <a:rPr lang="en-US" sz="3200" dirty="0">
                <a:latin typeface="Baskerville Old Face" pitchFamily="18" charset="0"/>
              </a:rPr>
              <a:t>the world uses intimidation to quiet the Church?</a:t>
            </a:r>
          </a:p>
          <a:p>
            <a:pPr marL="457200" indent="-342900" hangingPunct="0">
              <a:spcAft>
                <a:spcPts val="1200"/>
              </a:spcAft>
              <a:buFont typeface="Arial" pitchFamily="34" charset="0"/>
              <a:buChar char="•"/>
            </a:pPr>
            <a:r>
              <a:rPr lang="en-US" sz="3200" dirty="0" smtClean="0">
                <a:latin typeface="Baskerville Old Face" pitchFamily="18" charset="0"/>
              </a:rPr>
              <a:t>Because </a:t>
            </a:r>
            <a:r>
              <a:rPr lang="en-US" sz="3200" dirty="0">
                <a:latin typeface="Baskerville Old Face" pitchFamily="18" charset="0"/>
              </a:rPr>
              <a:t>our faith depends upon it.</a:t>
            </a:r>
          </a:p>
          <a:p>
            <a:pPr marL="514350" lvl="0" indent="-514350" hangingPunct="0"/>
            <a:endParaRPr lang="en-US" sz="3200" b="1" dirty="0" smtClean="0">
              <a:latin typeface="Baskerville Old Face" pitchFamily="18" charset="0"/>
            </a:endParaRPr>
          </a:p>
          <a:p>
            <a:pPr marL="514350" lvl="0" indent="-514350" hangingPunct="0"/>
            <a:endParaRPr lang="en-US" sz="3200" dirty="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fade">
                                      <p:cBhvr>
                                        <p:cTn id="17" dur="20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3" end="3"/>
                                            </p:txEl>
                                          </p:spTgt>
                                        </p:tgtEl>
                                        <p:attrNameLst>
                                          <p:attrName>style.visibility</p:attrName>
                                        </p:attrNameLst>
                                      </p:cBhvr>
                                      <p:to>
                                        <p:strVal val="visible"/>
                                      </p:to>
                                    </p:set>
                                    <p:animEffect transition="in" filter="fade">
                                      <p:cBhvr>
                                        <p:cTn id="22" dur="2000"/>
                                        <p:tgtEl>
                                          <p:spTgt spid="10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Effect transition="in" filter="fade">
                                      <p:cBhvr>
                                        <p:cTn id="27" dur="2000"/>
                                        <p:tgtEl>
                                          <p:spTgt spid="10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828800"/>
            <a:ext cx="7848600" cy="1829761"/>
          </a:xfrm>
        </p:spPr>
        <p:txBody>
          <a:bodyPr>
            <a:noAutofit/>
          </a:bodyPr>
          <a:lstStyle/>
          <a:p>
            <a:pPr algn="l"/>
            <a:r>
              <a:rPr lang="en-US" sz="6600" dirty="0" smtClean="0">
                <a:solidFill>
                  <a:schemeClr val="tx1"/>
                </a:solidFill>
                <a:latin typeface="Baskerville Old Face" pitchFamily="18" charset="0"/>
              </a:rPr>
              <a:t>The Bible…</a:t>
            </a:r>
            <a:br>
              <a:rPr lang="en-US" sz="6600" dirty="0" smtClean="0">
                <a:solidFill>
                  <a:schemeClr val="tx1"/>
                </a:solidFill>
                <a:latin typeface="Baskerville Old Face" pitchFamily="18" charset="0"/>
              </a:rPr>
            </a:br>
            <a:r>
              <a:rPr lang="en-US" sz="6600" dirty="0" smtClean="0">
                <a:solidFill>
                  <a:schemeClr val="tx1"/>
                </a:solidFill>
                <a:latin typeface="Baskerville Old Face" pitchFamily="18" charset="0"/>
              </a:rPr>
              <a:t>         Truth or Fiction</a:t>
            </a:r>
            <a:endParaRPr lang="en-US" sz="6600" dirty="0">
              <a:solidFill>
                <a:schemeClr val="tx1"/>
              </a:solidFill>
              <a:latin typeface="Baskerville Old Fac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228600"/>
            <a:ext cx="8610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Baskerville Old Face" pitchFamily="18" charset="0"/>
                <a:ea typeface="Times New Roman" pitchFamily="18" charset="0"/>
              </a:rPr>
              <a:t>II Timothy 3:1-5</a:t>
            </a:r>
            <a:endParaRPr kumimoji="0" lang="en-US" sz="3200" b="0" i="1"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endParaRPr>
          </a:p>
          <a:p>
            <a:pPr lvl="0" eaLnBrk="0" fontAlgn="base" hangingPunct="0">
              <a:spcBef>
                <a:spcPct val="0"/>
              </a:spcBef>
              <a:spcAft>
                <a:spcPct val="0"/>
              </a:spcAft>
            </a:pPr>
            <a:r>
              <a:rPr kumimoji="0" lang="en-US" sz="3200" b="0" i="1"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You should know this, Timothy, that in the last days there will be very difficult times. 2  For </a:t>
            </a:r>
            <a:r>
              <a:rPr kumimoji="0" lang="en-US" sz="3200" b="1" i="1"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people will love only themselves and their money</a:t>
            </a:r>
            <a:r>
              <a:rPr kumimoji="0" lang="en-US" sz="3200" b="0" i="1"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They will be boastful and proud, scoffing at God, disobedient to their parents, and ungrateful. </a:t>
            </a:r>
            <a:r>
              <a:rPr kumimoji="0" lang="en-US" sz="3200" b="1" i="1"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They will consider nothing sacred</a:t>
            </a:r>
            <a:r>
              <a:rPr kumimoji="0" lang="en-US" sz="3200" b="0" i="1"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3  They will be unloving and unforgiving; </a:t>
            </a:r>
            <a:r>
              <a:rPr lang="en-US" sz="3200" i="1" dirty="0">
                <a:latin typeface="Baskerville Old Face" pitchFamily="18" charset="0"/>
              </a:rPr>
              <a:t>they will slander others and </a:t>
            </a:r>
            <a:r>
              <a:rPr lang="en-US" sz="3200" b="1" i="1" dirty="0">
                <a:latin typeface="Baskerville Old Face" pitchFamily="18" charset="0"/>
              </a:rPr>
              <a:t>have no self-control.</a:t>
            </a:r>
            <a:r>
              <a:rPr lang="en-US" sz="3200" i="1" dirty="0">
                <a:latin typeface="Baskerville Old Face" pitchFamily="18" charset="0"/>
              </a:rPr>
              <a:t> They will be cruel and </a:t>
            </a:r>
            <a:r>
              <a:rPr lang="en-US" sz="3200" b="1" i="1" dirty="0">
                <a:latin typeface="Baskerville Old Face" pitchFamily="18" charset="0"/>
              </a:rPr>
              <a:t>hate what </a:t>
            </a:r>
            <a:r>
              <a:rPr lang="en-US" sz="3200" b="1" i="1" dirty="0" smtClean="0">
                <a:latin typeface="Baskerville Old Face" pitchFamily="18" charset="0"/>
              </a:rPr>
              <a:t>is…</a:t>
            </a:r>
            <a:endParaRPr kumimoji="0" lang="en-US" sz="3200" b="0" i="0" u="none" strike="noStrike" cap="none" normalizeH="0" baseline="0" dirty="0" smtClean="0">
              <a:ln>
                <a:noFill/>
              </a:ln>
              <a:solidFill>
                <a:schemeClr val="tx1"/>
              </a:solidFill>
              <a:effectLst/>
              <a:latin typeface="Baskerville Old Fac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1295400"/>
            <a:ext cx="86106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Baskerville Old Face" pitchFamily="18" charset="0"/>
                <a:ea typeface="Times New Roman" pitchFamily="18" charset="0"/>
              </a:rPr>
              <a:t>II Timothy 3:1-5</a:t>
            </a:r>
            <a:endParaRPr kumimoji="0" lang="en-US" sz="3200" b="0" i="1"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endParaRPr>
          </a:p>
          <a:p>
            <a:r>
              <a:rPr lang="en-US" sz="3200" b="1" i="1" dirty="0" smtClean="0">
                <a:latin typeface="Baskerville Old Face" pitchFamily="18" charset="0"/>
              </a:rPr>
              <a:t>…good</a:t>
            </a:r>
            <a:r>
              <a:rPr lang="en-US" sz="3200" b="1" i="1" dirty="0">
                <a:latin typeface="Baskerville Old Face" pitchFamily="18" charset="0"/>
              </a:rPr>
              <a:t>.</a:t>
            </a:r>
            <a:r>
              <a:rPr lang="en-US" sz="3200" i="1" dirty="0">
                <a:latin typeface="Baskerville Old Face" pitchFamily="18" charset="0"/>
              </a:rPr>
              <a:t> 4  They will betray their friends, be reckless, be puffed up with pride, and </a:t>
            </a:r>
            <a:r>
              <a:rPr lang="en-US" sz="3200" b="1" i="1" dirty="0">
                <a:latin typeface="Baskerville Old Face" pitchFamily="18" charset="0"/>
              </a:rPr>
              <a:t>love pleasure rather than God.</a:t>
            </a:r>
            <a:r>
              <a:rPr lang="en-US" sz="3200" i="1" dirty="0">
                <a:latin typeface="Baskerville Old Face" pitchFamily="18" charset="0"/>
              </a:rPr>
              <a:t> 5  They will act religious, but they will reject the power that could make them godly. Stay away from people like that!</a:t>
            </a:r>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533400"/>
            <a:ext cx="86106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Romans 1:16-32, NLT</a:t>
            </a:r>
            <a:endParaRPr lang="en-US" sz="3200" dirty="0">
              <a:latin typeface="Baskerville Old Face" pitchFamily="18" charset="0"/>
            </a:endParaRPr>
          </a:p>
          <a:p>
            <a:r>
              <a:rPr lang="en-US" sz="3200" i="1" dirty="0">
                <a:latin typeface="Baskerville Old Face" pitchFamily="18" charset="0"/>
              </a:rPr>
              <a:t>For I am not ashamed of this Good News about Christ. It is the power of God at work, saving everyone who believes—the Jew first and also the Gentile. 17  This Good News tells us how God makes us right in His sight. This is accomplished from start to finish by faith. As the Scriptures say, “It is through faith that a righteous person has life.” </a:t>
            </a:r>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287179"/>
            <a:ext cx="8610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Romans 1:16-32, NLT</a:t>
            </a:r>
            <a:endParaRPr lang="en-US" sz="3200" dirty="0">
              <a:latin typeface="Baskerville Old Face" pitchFamily="18" charset="0"/>
            </a:endParaRPr>
          </a:p>
          <a:p>
            <a:r>
              <a:rPr lang="en-US" sz="3200" i="1" dirty="0">
                <a:latin typeface="Baskerville Old Face" pitchFamily="18" charset="0"/>
              </a:rPr>
              <a:t>18  But God shows His anger from heaven against all sinful, wicked </a:t>
            </a:r>
            <a:r>
              <a:rPr lang="en-US" sz="3200" b="1" i="1" dirty="0">
                <a:latin typeface="Baskerville Old Face" pitchFamily="18" charset="0"/>
              </a:rPr>
              <a:t>people who suppress the truth</a:t>
            </a:r>
            <a:r>
              <a:rPr lang="en-US" sz="3200" i="1" dirty="0">
                <a:latin typeface="Baskerville Old Face" pitchFamily="18" charset="0"/>
              </a:rPr>
              <a:t> by their wickedness. 19  </a:t>
            </a:r>
            <a:r>
              <a:rPr lang="en-US" sz="3200" b="1" i="1" dirty="0">
                <a:latin typeface="Baskerville Old Face" pitchFamily="18" charset="0"/>
              </a:rPr>
              <a:t>They know the truth about God </a:t>
            </a:r>
            <a:r>
              <a:rPr lang="en-US" sz="3200" i="1" dirty="0">
                <a:latin typeface="Baskerville Old Face" pitchFamily="18" charset="0"/>
              </a:rPr>
              <a:t>because He has made it obvious to them. 20  For ever since the world was created, people have seen the earth and sky. Through everything God made, they can clearly see His invisible qualities—His eternal </a:t>
            </a:r>
            <a:r>
              <a:rPr lang="en-US" sz="3200" i="1" dirty="0" smtClean="0">
                <a:latin typeface="Baskerville Old Face" pitchFamily="18" charset="0"/>
              </a:rPr>
              <a:t> power and divine nature.  So they…</a:t>
            </a:r>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228600"/>
            <a:ext cx="86106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Romans 1:16-32, NLT</a:t>
            </a:r>
            <a:endParaRPr lang="en-US" sz="3200" dirty="0">
              <a:latin typeface="Baskerville Old Face" pitchFamily="18" charset="0"/>
            </a:endParaRPr>
          </a:p>
          <a:p>
            <a:r>
              <a:rPr lang="en-US" sz="3200" i="1" dirty="0" smtClean="0">
                <a:latin typeface="Baskerville Old Face" pitchFamily="18" charset="0"/>
              </a:rPr>
              <a:t>…they </a:t>
            </a:r>
            <a:r>
              <a:rPr lang="en-US" sz="3200" i="1" dirty="0">
                <a:latin typeface="Baskerville Old Face" pitchFamily="18" charset="0"/>
              </a:rPr>
              <a:t>have no excuse for not knowing God. 21  </a:t>
            </a:r>
            <a:r>
              <a:rPr lang="en-US" sz="3200" b="1" i="1" dirty="0">
                <a:latin typeface="Baskerville Old Face" pitchFamily="18" charset="0"/>
              </a:rPr>
              <a:t>Yes, they knew God, but they wouldn’t worship Him as God or even give Him thanks. And they began to think up foolish ideas of what God was like. As a result, their minds became dark and confused. </a:t>
            </a:r>
            <a:r>
              <a:rPr lang="en-US" sz="3200" i="1" dirty="0">
                <a:latin typeface="Baskerville Old Face" pitchFamily="18" charset="0"/>
              </a:rPr>
              <a:t>22  Claiming to be wise, they instead became utter fools. 23  And instead of worshiping the glorious, ever-living God, they worshiped idols made to look like mere people and birds </a:t>
            </a:r>
            <a:r>
              <a:rPr lang="en-US" sz="3200" i="1" dirty="0" smtClean="0">
                <a:latin typeface="Baskerville Old Face" pitchFamily="18" charset="0"/>
              </a:rPr>
              <a:t>and…</a:t>
            </a:r>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228599"/>
            <a:ext cx="86106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Romans 1:16-32, NLT</a:t>
            </a:r>
            <a:endParaRPr lang="en-US" sz="3200" dirty="0">
              <a:latin typeface="Baskerville Old Face" pitchFamily="18" charset="0"/>
            </a:endParaRPr>
          </a:p>
          <a:p>
            <a:r>
              <a:rPr lang="en-US" sz="3200" i="1" dirty="0" smtClean="0">
                <a:latin typeface="Baskerville Old Face" pitchFamily="18" charset="0"/>
              </a:rPr>
              <a:t>…and </a:t>
            </a:r>
            <a:r>
              <a:rPr lang="en-US" sz="3200" i="1" dirty="0">
                <a:latin typeface="Baskerville Old Face" pitchFamily="18" charset="0"/>
              </a:rPr>
              <a:t>animals and reptiles. 24  So God abandoned them to do whatever shameful things their hearts desired. As a result, they did vile and degrading things with each other's bodies. 25  </a:t>
            </a:r>
            <a:r>
              <a:rPr lang="en-US" sz="3200" b="1" i="1" dirty="0">
                <a:latin typeface="Baskerville Old Face" pitchFamily="18" charset="0"/>
              </a:rPr>
              <a:t>They traded the truth about God for a lie.</a:t>
            </a:r>
            <a:r>
              <a:rPr lang="en-US" sz="3200" i="1" dirty="0">
                <a:latin typeface="Baskerville Old Face" pitchFamily="18" charset="0"/>
              </a:rPr>
              <a:t> So they worshiped and served the things God created instead of the Creator Himself, who is worthy of eternal praise! Amen. 26  That is why God abandoned them to their shameful desires. Even the women turned against </a:t>
            </a:r>
            <a:r>
              <a:rPr lang="en-US" sz="3200" i="1" dirty="0" smtClean="0">
                <a:latin typeface="Baskerville Old Face" pitchFamily="18" charset="0"/>
              </a:rPr>
              <a:t>the… </a:t>
            </a:r>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534400" cy="4572000"/>
          </a:xfrm>
        </p:spPr>
        <p:txBody>
          <a:bodyPr>
            <a:normAutofit/>
          </a:bodyPr>
          <a:lstStyle/>
          <a:p>
            <a:pPr algn="l"/>
            <a:r>
              <a:rPr lang="en-US" sz="3900" i="1" dirty="0" smtClean="0">
                <a:latin typeface="Baskerville Old Face" pitchFamily="18" charset="0"/>
              </a:rPr>
              <a:t/>
            </a:r>
            <a:br>
              <a:rPr lang="en-US" sz="3900" i="1" dirty="0" smtClean="0">
                <a:latin typeface="Baskerville Old Face" pitchFamily="18" charset="0"/>
              </a:rPr>
            </a:br>
            <a:r>
              <a:rPr lang="en-US" sz="3900" i="1" dirty="0" smtClean="0">
                <a:latin typeface="Baskerville Old Face" pitchFamily="18" charset="0"/>
              </a:rPr>
              <a:t/>
            </a:r>
            <a:br>
              <a:rPr lang="en-US" sz="3900" i="1" dirty="0" smtClean="0">
                <a:latin typeface="Baskerville Old Face"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228600" y="5486400"/>
            <a:ext cx="5943600" cy="1199704"/>
          </a:xfrm>
        </p:spPr>
        <p:txBody>
          <a:bodyPr>
            <a:normAutofit/>
          </a:bodyPr>
          <a:lstStyle/>
          <a:p>
            <a:pPr algn="l"/>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rPr>
              <a:t>The Bible…Truth or Fiction</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endParaRPr>
          </a:p>
        </p:txBody>
      </p:sp>
      <p:sp>
        <p:nvSpPr>
          <p:cNvPr id="1025" name="Rectangle 1"/>
          <p:cNvSpPr>
            <a:spLocks noChangeArrowheads="1"/>
          </p:cNvSpPr>
          <p:nvPr/>
        </p:nvSpPr>
        <p:spPr bwMode="auto">
          <a:xfrm>
            <a:off x="304800" y="228599"/>
            <a:ext cx="86106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n-US" sz="3200" b="1" dirty="0">
                <a:latin typeface="Baskerville Old Face" pitchFamily="18" charset="0"/>
              </a:rPr>
              <a:t>Romans 1:16-32, NLT</a:t>
            </a:r>
            <a:endParaRPr lang="en-US" sz="3200" dirty="0">
              <a:latin typeface="Baskerville Old Face" pitchFamily="18" charset="0"/>
            </a:endParaRPr>
          </a:p>
          <a:p>
            <a:r>
              <a:rPr lang="en-US" sz="3200" i="1" dirty="0" smtClean="0">
                <a:latin typeface="Baskerville Old Face" pitchFamily="18" charset="0"/>
              </a:rPr>
              <a:t>…natural </a:t>
            </a:r>
            <a:r>
              <a:rPr lang="en-US" sz="3200" i="1" dirty="0">
                <a:latin typeface="Baskerville Old Face" pitchFamily="18" charset="0"/>
              </a:rPr>
              <a:t>way to have sex and instead indulged in sex with each other. 27  And the men, instead of having normal sexual relations with women, burned with lust for each other. Men did shameful things with other men, and as a result of this sin, they suffered within themselves the penalty they deserved. 28  </a:t>
            </a:r>
            <a:r>
              <a:rPr lang="en-US" sz="3200" b="1" i="1" dirty="0">
                <a:latin typeface="Baskerville Old Face" pitchFamily="18" charset="0"/>
              </a:rPr>
              <a:t>Since they thought it foolish to acknowledge God,</a:t>
            </a:r>
            <a:r>
              <a:rPr lang="en-US" sz="3200" i="1" dirty="0">
                <a:latin typeface="Baskerville Old Face" pitchFamily="18" charset="0"/>
              </a:rPr>
              <a:t> He abandoned them to their foolish thinking and let them do things that should never be done.</a:t>
            </a:r>
            <a:endParaRPr lang="en-US" sz="3200" dirty="0">
              <a:latin typeface="Baskerville Old Face"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116</TotalTime>
  <Words>1032</Words>
  <Application>Microsoft Office PowerPoint</Application>
  <PresentationFormat>On-screen Show (4:3)</PresentationFormat>
  <Paragraphs>150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The Bible…          Truth or Fiction</vt:lpstr>
      <vt:lpstr>  “All Scripture is God-breathed and is useful for teaching, rebuking, correcting and training in righteousness, so that the man of God may be thoroughly equipped for every good work.”                        II Timothy 3:16-17, NIV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The Bible…          Truth or Fiction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Bible…          Truth or Fiction</dc:title>
  <dc:creator>Bill</dc:creator>
  <cp:lastModifiedBy>Bill</cp:lastModifiedBy>
  <cp:revision>12</cp:revision>
  <dcterms:created xsi:type="dcterms:W3CDTF">2012-10-17T19:45:22Z</dcterms:created>
  <dcterms:modified xsi:type="dcterms:W3CDTF">2012-10-17T21:43:24Z</dcterms:modified>
</cp:coreProperties>
</file>